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507" r:id="rId2"/>
    <p:sldId id="516" r:id="rId3"/>
    <p:sldId id="512" r:id="rId4"/>
    <p:sldId id="527" r:id="rId5"/>
    <p:sldId id="517" r:id="rId6"/>
    <p:sldId id="446" r:id="rId7"/>
    <p:sldId id="476" r:id="rId8"/>
    <p:sldId id="519" r:id="rId9"/>
    <p:sldId id="518" r:id="rId10"/>
    <p:sldId id="509" r:id="rId11"/>
    <p:sldId id="510" r:id="rId12"/>
    <p:sldId id="521" r:id="rId13"/>
    <p:sldId id="522" r:id="rId14"/>
    <p:sldId id="523" r:id="rId15"/>
    <p:sldId id="524" r:id="rId16"/>
    <p:sldId id="500" r:id="rId17"/>
    <p:sldId id="525" r:id="rId18"/>
    <p:sldId id="51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006"/>
  </p:normalViewPr>
  <p:slideViewPr>
    <p:cSldViewPr snapToGrid="0" snapToObjects="1">
      <p:cViewPr varScale="1">
        <p:scale>
          <a:sx n="113" d="100"/>
          <a:sy n="113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BBC0-C7FA-9B4E-16C7-3BD9A0856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9583D-0602-AD62-0C29-D349BB0CB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130DE-B784-791F-79EB-1E338ECA8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303F-2212-A94B-97CB-F205E02AF0B1}" type="datetimeFigureOut">
              <a:rPr lang="en-US" smtClean="0"/>
              <a:t>4/15/22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05017-EEB6-B7A3-6150-808A72F3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C05D0-699E-3265-3D3D-82E995F1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4BEB-D112-524D-9020-D7539F310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6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78F9-0121-6D5A-607B-81E22C2D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0536B-B5C8-7119-DE76-9C2B89F09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59881-BF11-B081-C92A-4225AFCE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303F-2212-A94B-97CB-F205E02AF0B1}" type="datetimeFigureOut">
              <a:rPr lang="en-US" smtClean="0"/>
              <a:t>4/15/22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9B53D-3483-23A0-9D14-5C99DD6B7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4CB10-0E55-9F0D-4F61-9DC227354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4BEB-D112-524D-9020-D7539F310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7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2AD560-BD89-42C2-3F7F-85FAA59724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2911A-C2FD-6125-1E67-97D062E94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EF17A-6A10-39EF-5ECB-BE424438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303F-2212-A94B-97CB-F205E02AF0B1}" type="datetimeFigureOut">
              <a:rPr lang="en-US" smtClean="0"/>
              <a:t>4/15/22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12C6E-F2C6-8C3A-DD76-B62D650D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CC142-F3D8-A3EE-4E3E-352028EC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4BEB-D112-524D-9020-D7539F310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7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76B6-DBB5-F25C-FF93-BE41CADC7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7C85A-FE96-1C3B-2ACF-65EBB22AC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A6783-F13A-3DC2-07BB-E47F3CB1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303F-2212-A94B-97CB-F205E02AF0B1}" type="datetimeFigureOut">
              <a:rPr lang="en-US" smtClean="0"/>
              <a:t>4/15/22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848E0-51E0-A779-8016-96E908259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E993C-197D-209E-BFA1-30671E49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4BEB-D112-524D-9020-D7539F310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53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FBE1-94C3-A58C-0E6A-75F0BF5F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E36D8-09AB-FC2D-3E4C-6C155DEDF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2C146-3C3A-97D0-B308-F6C444C73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303F-2212-A94B-97CB-F205E02AF0B1}" type="datetimeFigureOut">
              <a:rPr lang="en-US" smtClean="0"/>
              <a:t>4/15/22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A80A7-F3AF-8C44-2B38-15C4A832A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3D2D1-80AC-C96F-0BFE-0436B5CC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4BEB-D112-524D-9020-D7539F310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8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23D6-E668-136D-647A-596963FD1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76B4F-3649-957A-D961-0D9D9E2A7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9A96A-A0AA-6060-F179-0F897DF58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F7206-D903-342F-42EB-0AF13D719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303F-2212-A94B-97CB-F205E02AF0B1}" type="datetimeFigureOut">
              <a:rPr lang="en-US" smtClean="0"/>
              <a:t>4/15/22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EB394-361A-78C7-A6CB-B2C5EDC15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7992C-F808-EF7F-F37E-B891CD1CB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4BEB-D112-524D-9020-D7539F310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59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7A6EF-F2B7-1CD0-A262-2D9A4E8A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7E334-9BFA-F2C0-2678-80F055EFF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4DCCA-1A96-2076-55E2-D6DF6DF7E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16A5F4-FF85-18F6-BF38-601F52869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1979B-D206-5406-B3FD-EF2F2FBD2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547A83-1A7F-BF10-EDDC-C050CDA9F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303F-2212-A94B-97CB-F205E02AF0B1}" type="datetimeFigureOut">
              <a:rPr lang="en-US" smtClean="0"/>
              <a:t>4/15/22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2616F9-BD94-2BE9-3D88-D496C1D56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20FADB-7E23-9C07-1A93-67DCD1A9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4BEB-D112-524D-9020-D7539F310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08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13DAB-2746-9B98-EB38-DCAE81B2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63B34-BDFE-3461-7C44-D6266FE6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303F-2212-A94B-97CB-F205E02AF0B1}" type="datetimeFigureOut">
              <a:rPr lang="en-US" smtClean="0"/>
              <a:t>4/15/22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44C00F-099E-162F-49F4-E9B4BE45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77B61-E91A-7723-4223-6C167BE2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4BEB-D112-524D-9020-D7539F310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30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AFEA41-01CA-AA17-D2AD-08DD8403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303F-2212-A94B-97CB-F205E02AF0B1}" type="datetimeFigureOut">
              <a:rPr lang="en-US" smtClean="0"/>
              <a:t>4/15/22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4A2F0-3073-F085-4913-A2B7808B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44BEA-A3FF-D82B-30A0-27A97BF3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4BEB-D112-524D-9020-D7539F310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5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A3F97-39E2-A935-9604-265A5716B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C4AE2-7AA0-EBAB-FBDB-8F5EEDF33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BD592-D77F-29EB-879F-C6BD779D9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17EBE-E882-4D14-5B07-20D2CDE4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303F-2212-A94B-97CB-F205E02AF0B1}" type="datetimeFigureOut">
              <a:rPr lang="en-US" smtClean="0"/>
              <a:t>4/15/22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2962F-F160-6D5F-BCE1-F7482ADC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4E92C-E4C4-E787-3933-D61E71167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4BEB-D112-524D-9020-D7539F310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8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4CD69-13B7-AB0C-43AB-56E8A0E20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E9ADDE-2E2E-321E-8DA5-58E63C33DA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84238-F4F5-5EFD-3C47-1EF2FA0F7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D3A0B-A23A-C42D-D60E-6D66B5E4B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303F-2212-A94B-97CB-F205E02AF0B1}" type="datetimeFigureOut">
              <a:rPr lang="en-US" smtClean="0"/>
              <a:t>4/15/22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7683B-AE10-37DD-EC13-7EB529138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9DFC9-5D1B-175B-7A1C-DF202235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4BEB-D112-524D-9020-D7539F310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60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C4722E-C3D8-39AC-7F5F-2E50234C5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81533-9770-742A-5ED9-9EB0BBE13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A3C62-DB22-F0A9-F1D8-4A6D257B7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F303F-2212-A94B-97CB-F205E02AF0B1}" type="datetimeFigureOut">
              <a:rPr lang="en-US" smtClean="0"/>
              <a:t>4/15/22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1ABC6-21ED-C19F-18FA-B616E6E15E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2CD5B-81BB-4C98-5B08-B8F189ED8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24BEB-D112-524D-9020-D7539F310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1389489" cy="474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Roadmap for today (adding in renewables)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5BBB2F-74FE-F94E-8BE9-969D99D8DAEC}"/>
              </a:ext>
            </a:extLst>
          </p:cNvPr>
          <p:cNvSpPr/>
          <p:nvPr/>
        </p:nvSpPr>
        <p:spPr>
          <a:xfrm>
            <a:off x="551543" y="1669967"/>
            <a:ext cx="3526970" cy="120032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make electricity</a:t>
            </a:r>
            <a:r>
              <a:rPr lang="en-US" sz="2400" dirty="0"/>
              <a:t> from burning fossil fuels (or renewables or nuclear)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A58D8-A1EE-0346-B2AD-1C421505D273}"/>
              </a:ext>
            </a:extLst>
          </p:cNvPr>
          <p:cNvSpPr/>
          <p:nvPr/>
        </p:nvSpPr>
        <p:spPr>
          <a:xfrm>
            <a:off x="447230" y="3927204"/>
            <a:ext cx="3735597" cy="156966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refine </a:t>
            </a:r>
            <a:r>
              <a:rPr lang="en-US" sz="2400" dirty="0"/>
              <a:t>the oil we extract from the ground (for burning, and also to make plastics)</a:t>
            </a:r>
            <a:endParaRPr lang="en-US" sz="2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D41884-D40F-A344-AA42-7D4F2FD817DA}"/>
              </a:ext>
            </a:extLst>
          </p:cNvPr>
          <p:cNvSpPr/>
          <p:nvPr/>
        </p:nvSpPr>
        <p:spPr>
          <a:xfrm>
            <a:off x="4289778" y="512148"/>
            <a:ext cx="7811911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Forms</a:t>
            </a:r>
            <a:r>
              <a:rPr lang="en-US" sz="2400" dirty="0">
                <a:solidFill>
                  <a:schemeClr val="accent1"/>
                </a:solidFill>
              </a:rPr>
              <a:t> of fossil fuels (coal, oil, gas)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Forms</a:t>
            </a:r>
            <a:r>
              <a:rPr lang="en-US" sz="2400" dirty="0">
                <a:solidFill>
                  <a:srgbClr val="00B050"/>
                </a:solidFill>
              </a:rPr>
              <a:t> of renewable fuels: carbohydrates, sugars, alcohols)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ADBF08-366A-3E43-927F-B578C90DEAA0}"/>
              </a:ext>
            </a:extLst>
          </p:cNvPr>
          <p:cNvSpPr/>
          <p:nvPr/>
        </p:nvSpPr>
        <p:spPr>
          <a:xfrm>
            <a:off x="5295228" y="5354125"/>
            <a:ext cx="3501532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extract</a:t>
            </a:r>
            <a:r>
              <a:rPr lang="en-US" sz="2400" dirty="0"/>
              <a:t> fossil fuels from the ground</a:t>
            </a:r>
            <a:endParaRPr lang="en-US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9AC351-8203-3942-97B0-AE985C5D9B6C}"/>
              </a:ext>
            </a:extLst>
          </p:cNvPr>
          <p:cNvSpPr/>
          <p:nvPr/>
        </p:nvSpPr>
        <p:spPr>
          <a:xfrm>
            <a:off x="8103845" y="3096207"/>
            <a:ext cx="3735597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What </a:t>
            </a:r>
            <a:r>
              <a:rPr lang="en-US" sz="2400" b="1" dirty="0"/>
              <a:t>burning</a:t>
            </a:r>
            <a:r>
              <a:rPr lang="en-US" sz="2400" dirty="0"/>
              <a:t> has to do with </a:t>
            </a:r>
            <a:r>
              <a:rPr lang="en-US" sz="2400" b="1" dirty="0"/>
              <a:t>chemical</a:t>
            </a:r>
            <a:r>
              <a:rPr lang="en-US" sz="2400" dirty="0"/>
              <a:t> </a:t>
            </a:r>
            <a:r>
              <a:rPr lang="en-US" sz="2400" b="1" dirty="0"/>
              <a:t>bonds</a:t>
            </a:r>
          </a:p>
        </p:txBody>
      </p:sp>
    </p:spTree>
    <p:extLst>
      <p:ext uri="{BB962C8B-B14F-4D97-AF65-F5344CB8AC3E}">
        <p14:creationId xmlns:p14="http://schemas.microsoft.com/office/powerpoint/2010/main" val="3470541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1389489" cy="474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Energy density </a:t>
            </a:r>
            <a:r>
              <a:rPr lang="en-US" sz="3000" b="1" i="1" dirty="0">
                <a:latin typeface="+mn-lt"/>
              </a:rPr>
              <a:t>per gram</a:t>
            </a:r>
            <a:endParaRPr lang="en-US" sz="3000" b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919927-BA17-9D4C-9238-46200EF84D05}"/>
              </a:ext>
            </a:extLst>
          </p:cNvPr>
          <p:cNvGrpSpPr/>
          <p:nvPr/>
        </p:nvGrpSpPr>
        <p:grpSpPr>
          <a:xfrm>
            <a:off x="419949" y="474562"/>
            <a:ext cx="11772051" cy="3877519"/>
            <a:chOff x="0" y="1481559"/>
            <a:chExt cx="11772051" cy="38775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7993B9-D339-014E-8319-1F554E7F3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3822"/>
            <a:stretch/>
          </p:blipFill>
          <p:spPr>
            <a:xfrm>
              <a:off x="0" y="1481559"/>
              <a:ext cx="8909860" cy="38775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12E318-BC1B-F545-AAF8-29173EC388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080" b="8302"/>
            <a:stretch/>
          </p:blipFill>
          <p:spPr>
            <a:xfrm>
              <a:off x="9062977" y="3687219"/>
              <a:ext cx="2709074" cy="1567687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BF90D9C-4169-6F45-BF77-5500C424A40E}"/>
              </a:ext>
            </a:extLst>
          </p:cNvPr>
          <p:cNvSpPr/>
          <p:nvPr/>
        </p:nvSpPr>
        <p:spPr>
          <a:xfrm>
            <a:off x="9443294" y="378937"/>
            <a:ext cx="2537555" cy="1233746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What </a:t>
            </a:r>
            <a:r>
              <a:rPr lang="en-US" sz="2400" b="1" dirty="0">
                <a:solidFill>
                  <a:schemeClr val="accent1"/>
                </a:solidFill>
              </a:rPr>
              <a:t>burning</a:t>
            </a:r>
            <a:r>
              <a:rPr lang="en-US" sz="2400" dirty="0">
                <a:solidFill>
                  <a:schemeClr val="accent1"/>
                </a:solidFill>
              </a:rPr>
              <a:t> has to do with </a:t>
            </a:r>
            <a:r>
              <a:rPr lang="en-US" sz="2400" b="1" dirty="0">
                <a:solidFill>
                  <a:schemeClr val="accent1"/>
                </a:solidFill>
              </a:rPr>
              <a:t>chemical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bonds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ABFA77-94CB-8F74-1C05-6B37D497E919}"/>
              </a:ext>
            </a:extLst>
          </p:cNvPr>
          <p:cNvGrpSpPr/>
          <p:nvPr/>
        </p:nvGrpSpPr>
        <p:grpSpPr>
          <a:xfrm>
            <a:off x="7131354" y="4459111"/>
            <a:ext cx="1137471" cy="2142737"/>
            <a:chOff x="7131354" y="4459111"/>
            <a:chExt cx="1137471" cy="2142737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32C681F7-838C-D9C9-72D8-D1099E437B90}"/>
                </a:ext>
              </a:extLst>
            </p:cNvPr>
            <p:cNvCxnSpPr/>
            <p:nvPr/>
          </p:nvCxnSpPr>
          <p:spPr>
            <a:xfrm flipV="1">
              <a:off x="7586133" y="4459111"/>
              <a:ext cx="0" cy="835378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4AD5DF-F351-EAB2-7DD1-9F91E351C7E6}"/>
                </a:ext>
              </a:extLst>
            </p:cNvPr>
            <p:cNvSpPr txBox="1"/>
            <p:nvPr/>
          </p:nvSpPr>
          <p:spPr>
            <a:xfrm>
              <a:off x="7131354" y="5401519"/>
              <a:ext cx="11374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Wood pellets, cookies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FAD863-214F-6CF8-92D5-F8AA8BA19220}"/>
              </a:ext>
            </a:extLst>
          </p:cNvPr>
          <p:cNvGrpSpPr/>
          <p:nvPr/>
        </p:nvGrpSpPr>
        <p:grpSpPr>
          <a:xfrm>
            <a:off x="3725334" y="4485935"/>
            <a:ext cx="1137472" cy="1800229"/>
            <a:chOff x="6918476" y="4459111"/>
            <a:chExt cx="1137472" cy="1800229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DB720CF-7F64-2068-9304-3FBA2A7CC45A}"/>
                </a:ext>
              </a:extLst>
            </p:cNvPr>
            <p:cNvCxnSpPr/>
            <p:nvPr/>
          </p:nvCxnSpPr>
          <p:spPr>
            <a:xfrm flipV="1">
              <a:off x="7586133" y="4459111"/>
              <a:ext cx="0" cy="835378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42ACF6-CC78-A70C-A816-8849905E3BA8}"/>
                </a:ext>
              </a:extLst>
            </p:cNvPr>
            <p:cNvSpPr txBox="1"/>
            <p:nvPr/>
          </p:nvSpPr>
          <p:spPr>
            <a:xfrm>
              <a:off x="6918476" y="5428343"/>
              <a:ext cx="1137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Olive oil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E50FFA-91CF-7BC5-157A-22F40520FF6C}"/>
              </a:ext>
            </a:extLst>
          </p:cNvPr>
          <p:cNvGrpSpPr/>
          <p:nvPr/>
        </p:nvGrpSpPr>
        <p:grpSpPr>
          <a:xfrm>
            <a:off x="5712179" y="4459111"/>
            <a:ext cx="1419176" cy="1773405"/>
            <a:chOff x="6849650" y="4459111"/>
            <a:chExt cx="1419176" cy="177340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1DB978-DCA4-903E-1B85-D77C72B985DB}"/>
                </a:ext>
              </a:extLst>
            </p:cNvPr>
            <p:cNvCxnSpPr/>
            <p:nvPr/>
          </p:nvCxnSpPr>
          <p:spPr>
            <a:xfrm flipV="1">
              <a:off x="7586133" y="4459111"/>
              <a:ext cx="0" cy="835378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F50F01-489E-37EA-2E26-EA0CC06ACD90}"/>
                </a:ext>
              </a:extLst>
            </p:cNvPr>
            <p:cNvSpPr txBox="1"/>
            <p:nvPr/>
          </p:nvSpPr>
          <p:spPr>
            <a:xfrm>
              <a:off x="6849650" y="5401519"/>
              <a:ext cx="14191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Alcohol (ethanol)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231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1389489" cy="474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Converting energy density </a:t>
            </a:r>
            <a:r>
              <a:rPr lang="en-US" sz="3000" b="1" i="1" dirty="0">
                <a:latin typeface="+mn-lt"/>
              </a:rPr>
              <a:t>per gram </a:t>
            </a:r>
            <a:r>
              <a:rPr lang="en-US" sz="3000" b="1" dirty="0">
                <a:latin typeface="+mn-lt"/>
              </a:rPr>
              <a:t>to </a:t>
            </a:r>
            <a:r>
              <a:rPr lang="en-US" sz="3000" b="1" i="1" dirty="0">
                <a:latin typeface="+mn-lt"/>
              </a:rPr>
              <a:t>per mole</a:t>
            </a:r>
            <a:r>
              <a:rPr lang="en-US" sz="3000" b="1" dirty="0">
                <a:latin typeface="+mn-lt"/>
              </a:rPr>
              <a:t> of fuel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919927-BA17-9D4C-9238-46200EF84D05}"/>
              </a:ext>
            </a:extLst>
          </p:cNvPr>
          <p:cNvGrpSpPr/>
          <p:nvPr/>
        </p:nvGrpSpPr>
        <p:grpSpPr>
          <a:xfrm>
            <a:off x="419949" y="474562"/>
            <a:ext cx="11772051" cy="3877519"/>
            <a:chOff x="0" y="1481559"/>
            <a:chExt cx="11772051" cy="38775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7993B9-D339-014E-8319-1F554E7F3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3822"/>
            <a:stretch/>
          </p:blipFill>
          <p:spPr>
            <a:xfrm>
              <a:off x="0" y="1481559"/>
              <a:ext cx="8909860" cy="38775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12E318-BC1B-F545-AAF8-29173EC388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080" b="8302"/>
            <a:stretch/>
          </p:blipFill>
          <p:spPr>
            <a:xfrm>
              <a:off x="9062977" y="3687219"/>
              <a:ext cx="2709074" cy="156768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D0A839-6C70-8547-89CC-B07381E7A11B}"/>
                  </a:ext>
                </a:extLst>
              </p:cNvPr>
              <p:cNvSpPr txBox="1"/>
              <p:nvPr/>
            </p:nvSpPr>
            <p:spPr>
              <a:xfrm>
                <a:off x="419949" y="4271059"/>
                <a:ext cx="9013372" cy="1325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Can you use this to </a:t>
                </a:r>
                <a:r>
                  <a:rPr lang="en-US" sz="2400" dirty="0">
                    <a:solidFill>
                      <a:schemeClr val="tx1"/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</m:oMath>
                </a14:m>
                <a:r>
                  <a:rPr lang="en-US" sz="2400" dirty="0"/>
                  <a:t> for ethanol on a per mole basis?</a:t>
                </a:r>
              </a:p>
              <a:p>
                <a:endParaRPr lang="en-US" sz="2400" dirty="0"/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One mole of ethanol weighs 46 grams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𝑀𝑊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=46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D0A839-6C70-8547-89CC-B07381E7A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9" y="4271059"/>
                <a:ext cx="9013372" cy="1325235"/>
              </a:xfrm>
              <a:prstGeom prst="rect">
                <a:avLst/>
              </a:prstGeom>
              <a:blipFill>
                <a:blip r:embed="rId4"/>
                <a:stretch>
                  <a:fillRect l="-1127" t="-2857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700497C-6E3C-E741-B402-36816EDF8709}"/>
              </a:ext>
            </a:extLst>
          </p:cNvPr>
          <p:cNvSpPr/>
          <p:nvPr/>
        </p:nvSpPr>
        <p:spPr>
          <a:xfrm>
            <a:off x="9443294" y="378937"/>
            <a:ext cx="2537555" cy="1233746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What </a:t>
            </a:r>
            <a:r>
              <a:rPr lang="en-US" sz="2400" b="1" dirty="0">
                <a:solidFill>
                  <a:schemeClr val="accent1"/>
                </a:solidFill>
              </a:rPr>
              <a:t>burning</a:t>
            </a:r>
            <a:r>
              <a:rPr lang="en-US" sz="2400" dirty="0">
                <a:solidFill>
                  <a:schemeClr val="accent1"/>
                </a:solidFill>
              </a:rPr>
              <a:t> has to do with </a:t>
            </a:r>
            <a:r>
              <a:rPr lang="en-US" sz="2400" b="1" dirty="0">
                <a:solidFill>
                  <a:schemeClr val="accent1"/>
                </a:solidFill>
              </a:rPr>
              <a:t>chemical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bonds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DF6EEF0-6942-8CED-D2A6-51F3930A2479}"/>
              </a:ext>
            </a:extLst>
          </p:cNvPr>
          <p:cNvSpPr/>
          <p:nvPr/>
        </p:nvSpPr>
        <p:spPr>
          <a:xfrm>
            <a:off x="5757333" y="1738489"/>
            <a:ext cx="925689" cy="248355"/>
          </a:xfrm>
          <a:prstGeom prst="roundRect">
            <a:avLst/>
          </a:prstGeom>
          <a:solidFill>
            <a:schemeClr val="accent2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96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1389489" cy="474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Converting energy density </a:t>
            </a:r>
            <a:r>
              <a:rPr lang="en-US" sz="3000" b="1" i="1" dirty="0">
                <a:latin typeface="+mn-lt"/>
              </a:rPr>
              <a:t>per gram </a:t>
            </a:r>
            <a:r>
              <a:rPr lang="en-US" sz="3000" b="1" dirty="0">
                <a:latin typeface="+mn-lt"/>
              </a:rPr>
              <a:t>to </a:t>
            </a:r>
            <a:r>
              <a:rPr lang="en-US" sz="3000" b="1" i="1" dirty="0">
                <a:latin typeface="+mn-lt"/>
              </a:rPr>
              <a:t>per mole</a:t>
            </a:r>
            <a:r>
              <a:rPr lang="en-US" sz="3000" b="1" dirty="0">
                <a:latin typeface="+mn-lt"/>
              </a:rPr>
              <a:t> of fuel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919927-BA17-9D4C-9238-46200EF84D05}"/>
              </a:ext>
            </a:extLst>
          </p:cNvPr>
          <p:cNvGrpSpPr/>
          <p:nvPr/>
        </p:nvGrpSpPr>
        <p:grpSpPr>
          <a:xfrm>
            <a:off x="419949" y="474562"/>
            <a:ext cx="11772051" cy="3877519"/>
            <a:chOff x="0" y="1481559"/>
            <a:chExt cx="11772051" cy="38775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7993B9-D339-014E-8319-1F554E7F3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3822"/>
            <a:stretch/>
          </p:blipFill>
          <p:spPr>
            <a:xfrm>
              <a:off x="0" y="1481559"/>
              <a:ext cx="8909860" cy="38775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12E318-BC1B-F545-AAF8-29173EC388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080" b="8302"/>
            <a:stretch/>
          </p:blipFill>
          <p:spPr>
            <a:xfrm>
              <a:off x="9062977" y="3687219"/>
              <a:ext cx="2709074" cy="156768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D0A839-6C70-8547-89CC-B07381E7A11B}"/>
                  </a:ext>
                </a:extLst>
              </p:cNvPr>
              <p:cNvSpPr txBox="1"/>
              <p:nvPr/>
            </p:nvSpPr>
            <p:spPr>
              <a:xfrm>
                <a:off x="419949" y="4271059"/>
                <a:ext cx="9013372" cy="2280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Can you use this to </a:t>
                </a:r>
                <a:r>
                  <a:rPr lang="en-US" sz="2400" dirty="0">
                    <a:solidFill>
                      <a:schemeClr val="tx1"/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</m:oMath>
                </a14:m>
                <a:r>
                  <a:rPr lang="en-US" sz="2400" dirty="0"/>
                  <a:t> for ethanol on a per mole basis?</a:t>
                </a: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One mole of ethanol weighs 46 grams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𝑀𝑊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=46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𝑘𝐽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𝑚𝑜𝑙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=−26.8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46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=−1200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D0A839-6C70-8547-89CC-B07381E7A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9" y="4271059"/>
                <a:ext cx="9013372" cy="2280240"/>
              </a:xfrm>
              <a:prstGeom prst="rect">
                <a:avLst/>
              </a:prstGeom>
              <a:blipFill>
                <a:blip r:embed="rId4"/>
                <a:stretch>
                  <a:fillRect l="-1127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700497C-6E3C-E741-B402-36816EDF8709}"/>
              </a:ext>
            </a:extLst>
          </p:cNvPr>
          <p:cNvSpPr/>
          <p:nvPr/>
        </p:nvSpPr>
        <p:spPr>
          <a:xfrm>
            <a:off x="9443294" y="378937"/>
            <a:ext cx="2537555" cy="1233746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What </a:t>
            </a:r>
            <a:r>
              <a:rPr lang="en-US" sz="2400" b="1" dirty="0">
                <a:solidFill>
                  <a:schemeClr val="accent1"/>
                </a:solidFill>
              </a:rPr>
              <a:t>burning</a:t>
            </a:r>
            <a:r>
              <a:rPr lang="en-US" sz="2400" dirty="0">
                <a:solidFill>
                  <a:schemeClr val="accent1"/>
                </a:solidFill>
              </a:rPr>
              <a:t> has to do with </a:t>
            </a:r>
            <a:r>
              <a:rPr lang="en-US" sz="2400" b="1" dirty="0">
                <a:solidFill>
                  <a:schemeClr val="accent1"/>
                </a:solidFill>
              </a:rPr>
              <a:t>chemical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bonds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DF6EEF0-6942-8CED-D2A6-51F3930A2479}"/>
              </a:ext>
            </a:extLst>
          </p:cNvPr>
          <p:cNvSpPr/>
          <p:nvPr/>
        </p:nvSpPr>
        <p:spPr>
          <a:xfrm>
            <a:off x="5757333" y="1738489"/>
            <a:ext cx="925689" cy="248355"/>
          </a:xfrm>
          <a:prstGeom prst="roundRect">
            <a:avLst/>
          </a:prstGeom>
          <a:solidFill>
            <a:schemeClr val="accent2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52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1389489" cy="474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Converting energy density </a:t>
            </a:r>
            <a:r>
              <a:rPr lang="en-US" sz="3000" b="1" i="1" dirty="0">
                <a:latin typeface="+mn-lt"/>
              </a:rPr>
              <a:t>per gram </a:t>
            </a:r>
            <a:r>
              <a:rPr lang="en-US" sz="3000" b="1" dirty="0">
                <a:latin typeface="+mn-lt"/>
              </a:rPr>
              <a:t>to </a:t>
            </a:r>
            <a:r>
              <a:rPr lang="en-US" sz="3000" b="1" i="1" dirty="0">
                <a:latin typeface="+mn-lt"/>
              </a:rPr>
              <a:t>per mole</a:t>
            </a:r>
            <a:r>
              <a:rPr lang="en-US" sz="3000" b="1" dirty="0">
                <a:latin typeface="+mn-lt"/>
              </a:rPr>
              <a:t> of fuel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919927-BA17-9D4C-9238-46200EF84D05}"/>
              </a:ext>
            </a:extLst>
          </p:cNvPr>
          <p:cNvGrpSpPr/>
          <p:nvPr/>
        </p:nvGrpSpPr>
        <p:grpSpPr>
          <a:xfrm>
            <a:off x="419949" y="474562"/>
            <a:ext cx="11772051" cy="3877519"/>
            <a:chOff x="0" y="1481559"/>
            <a:chExt cx="11772051" cy="38775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7993B9-D339-014E-8319-1F554E7F3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3822"/>
            <a:stretch/>
          </p:blipFill>
          <p:spPr>
            <a:xfrm>
              <a:off x="0" y="1481559"/>
              <a:ext cx="8909860" cy="38775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12E318-BC1B-F545-AAF8-29173EC388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080" b="8302"/>
            <a:stretch/>
          </p:blipFill>
          <p:spPr>
            <a:xfrm>
              <a:off x="9062977" y="3687219"/>
              <a:ext cx="2709074" cy="156768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D0A839-6C70-8547-89CC-B07381E7A11B}"/>
                  </a:ext>
                </a:extLst>
              </p:cNvPr>
              <p:cNvSpPr txBox="1"/>
              <p:nvPr/>
            </p:nvSpPr>
            <p:spPr>
              <a:xfrm>
                <a:off x="419949" y="4271059"/>
                <a:ext cx="9013372" cy="2247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Can you use this to </a:t>
                </a:r>
                <a:r>
                  <a:rPr lang="en-US" sz="2400" dirty="0">
                    <a:solidFill>
                      <a:schemeClr val="tx1"/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</m:oMath>
                </a14:m>
                <a:r>
                  <a:rPr lang="en-US" sz="2400" dirty="0"/>
                  <a:t> for methane on a per mole basis?</a:t>
                </a: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One mole of methane weighs … grams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𝑀𝑊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=…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𝑘𝐽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𝑚𝑜𝑙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…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D0A839-6C70-8547-89CC-B07381E7A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9" y="4271059"/>
                <a:ext cx="9013372" cy="2247282"/>
              </a:xfrm>
              <a:prstGeom prst="rect">
                <a:avLst/>
              </a:prstGeom>
              <a:blipFill>
                <a:blip r:embed="rId4"/>
                <a:stretch>
                  <a:fillRect l="-1127" t="-1685"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700497C-6E3C-E741-B402-36816EDF8709}"/>
              </a:ext>
            </a:extLst>
          </p:cNvPr>
          <p:cNvSpPr/>
          <p:nvPr/>
        </p:nvSpPr>
        <p:spPr>
          <a:xfrm>
            <a:off x="9443294" y="378937"/>
            <a:ext cx="2537555" cy="1233746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What </a:t>
            </a:r>
            <a:r>
              <a:rPr lang="en-US" sz="2400" b="1" dirty="0">
                <a:solidFill>
                  <a:schemeClr val="accent1"/>
                </a:solidFill>
              </a:rPr>
              <a:t>burning</a:t>
            </a:r>
            <a:r>
              <a:rPr lang="en-US" sz="2400" dirty="0">
                <a:solidFill>
                  <a:schemeClr val="accent1"/>
                </a:solidFill>
              </a:rPr>
              <a:t> has to do with </a:t>
            </a:r>
            <a:r>
              <a:rPr lang="en-US" sz="2400" b="1" dirty="0">
                <a:solidFill>
                  <a:schemeClr val="accent1"/>
                </a:solidFill>
              </a:rPr>
              <a:t>chemical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bonds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DF6EEF0-6942-8CED-D2A6-51F3930A2479}"/>
              </a:ext>
            </a:extLst>
          </p:cNvPr>
          <p:cNvSpPr/>
          <p:nvPr/>
        </p:nvSpPr>
        <p:spPr>
          <a:xfrm>
            <a:off x="5757333" y="1738489"/>
            <a:ext cx="925689" cy="248355"/>
          </a:xfrm>
          <a:prstGeom prst="roundRect">
            <a:avLst/>
          </a:prstGeom>
          <a:solidFill>
            <a:schemeClr val="accent2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11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1389489" cy="474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Converting energy density </a:t>
            </a:r>
            <a:r>
              <a:rPr lang="en-US" sz="3000" b="1" i="1" dirty="0">
                <a:latin typeface="+mn-lt"/>
              </a:rPr>
              <a:t>per gram </a:t>
            </a:r>
            <a:r>
              <a:rPr lang="en-US" sz="3000" b="1" dirty="0">
                <a:latin typeface="+mn-lt"/>
              </a:rPr>
              <a:t>to </a:t>
            </a:r>
            <a:r>
              <a:rPr lang="en-US" sz="3000" b="1" i="1" dirty="0">
                <a:latin typeface="+mn-lt"/>
              </a:rPr>
              <a:t>per mole</a:t>
            </a:r>
            <a:r>
              <a:rPr lang="en-US" sz="3000" b="1" dirty="0">
                <a:latin typeface="+mn-lt"/>
              </a:rPr>
              <a:t> of fuel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919927-BA17-9D4C-9238-46200EF84D05}"/>
              </a:ext>
            </a:extLst>
          </p:cNvPr>
          <p:cNvGrpSpPr/>
          <p:nvPr/>
        </p:nvGrpSpPr>
        <p:grpSpPr>
          <a:xfrm>
            <a:off x="419949" y="474562"/>
            <a:ext cx="11772051" cy="3877519"/>
            <a:chOff x="0" y="1481559"/>
            <a:chExt cx="11772051" cy="38775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7993B9-D339-014E-8319-1F554E7F3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3822"/>
            <a:stretch/>
          </p:blipFill>
          <p:spPr>
            <a:xfrm>
              <a:off x="0" y="1481559"/>
              <a:ext cx="8909860" cy="38775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12E318-BC1B-F545-AAF8-29173EC388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080" b="8302"/>
            <a:stretch/>
          </p:blipFill>
          <p:spPr>
            <a:xfrm>
              <a:off x="9062977" y="3687219"/>
              <a:ext cx="2709074" cy="156768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D0A839-6C70-8547-89CC-B07381E7A11B}"/>
                  </a:ext>
                </a:extLst>
              </p:cNvPr>
              <p:cNvSpPr txBox="1"/>
              <p:nvPr/>
            </p:nvSpPr>
            <p:spPr>
              <a:xfrm>
                <a:off x="419949" y="4271059"/>
                <a:ext cx="9013372" cy="2247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Can you use this to </a:t>
                </a:r>
                <a:r>
                  <a:rPr lang="en-US" sz="2400" dirty="0">
                    <a:solidFill>
                      <a:schemeClr val="tx1"/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</m:oMath>
                </a14:m>
                <a:r>
                  <a:rPr lang="en-US" sz="2400" dirty="0"/>
                  <a:t> for methane on a per mole basis?</a:t>
                </a: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One mole of methane weighs … grams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𝑀𝑊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=…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𝑘𝐽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𝑚𝑜𝑙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800</m:t>
                    </m:r>
                    <m:f>
                      <m:fPr>
                        <m:ctrlPr>
                          <a:rPr lang="en-US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kJ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mol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D0A839-6C70-8547-89CC-B07381E7A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9" y="4271059"/>
                <a:ext cx="9013372" cy="2247282"/>
              </a:xfrm>
              <a:prstGeom prst="rect">
                <a:avLst/>
              </a:prstGeom>
              <a:blipFill>
                <a:blip r:embed="rId4"/>
                <a:stretch>
                  <a:fillRect l="-1127" t="-1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700497C-6E3C-E741-B402-36816EDF8709}"/>
              </a:ext>
            </a:extLst>
          </p:cNvPr>
          <p:cNvSpPr/>
          <p:nvPr/>
        </p:nvSpPr>
        <p:spPr>
          <a:xfrm>
            <a:off x="9443294" y="378937"/>
            <a:ext cx="2537555" cy="1233746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What </a:t>
            </a:r>
            <a:r>
              <a:rPr lang="en-US" sz="2400" b="1" dirty="0">
                <a:solidFill>
                  <a:schemeClr val="accent1"/>
                </a:solidFill>
              </a:rPr>
              <a:t>burning</a:t>
            </a:r>
            <a:r>
              <a:rPr lang="en-US" sz="2400" dirty="0">
                <a:solidFill>
                  <a:schemeClr val="accent1"/>
                </a:solidFill>
              </a:rPr>
              <a:t> has to do with </a:t>
            </a:r>
            <a:r>
              <a:rPr lang="en-US" sz="2400" b="1" dirty="0">
                <a:solidFill>
                  <a:schemeClr val="accent1"/>
                </a:solidFill>
              </a:rPr>
              <a:t>chemical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bonds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DF6EEF0-6942-8CED-D2A6-51F3930A2479}"/>
              </a:ext>
            </a:extLst>
          </p:cNvPr>
          <p:cNvSpPr/>
          <p:nvPr/>
        </p:nvSpPr>
        <p:spPr>
          <a:xfrm>
            <a:off x="5757333" y="1738489"/>
            <a:ext cx="925689" cy="248355"/>
          </a:xfrm>
          <a:prstGeom prst="roundRect">
            <a:avLst/>
          </a:prstGeom>
          <a:solidFill>
            <a:schemeClr val="accent2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768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1389489" cy="474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Roadmap for today (adding in renewables)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5BBB2F-74FE-F94E-8BE9-969D99D8DAEC}"/>
              </a:ext>
            </a:extLst>
          </p:cNvPr>
          <p:cNvSpPr/>
          <p:nvPr/>
        </p:nvSpPr>
        <p:spPr>
          <a:xfrm>
            <a:off x="551543" y="1669967"/>
            <a:ext cx="3526970" cy="120032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How we make electricity</a:t>
            </a:r>
            <a:r>
              <a:rPr lang="en-US" sz="2400" dirty="0">
                <a:solidFill>
                  <a:schemeClr val="accent1"/>
                </a:solidFill>
              </a:rPr>
              <a:t> from burning </a:t>
            </a:r>
            <a:r>
              <a:rPr lang="en-US" sz="2400" b="1" dirty="0">
                <a:solidFill>
                  <a:schemeClr val="accent1"/>
                </a:solidFill>
              </a:rPr>
              <a:t>fossil fuels </a:t>
            </a:r>
            <a:r>
              <a:rPr lang="en-US" sz="2400" dirty="0"/>
              <a:t>(or </a:t>
            </a:r>
            <a:r>
              <a:rPr lang="en-US" sz="2400" b="1" dirty="0">
                <a:solidFill>
                  <a:srgbClr val="00B050"/>
                </a:solidFill>
              </a:rPr>
              <a:t>renewables </a:t>
            </a:r>
            <a:r>
              <a:rPr lang="en-US" sz="2400" dirty="0"/>
              <a:t>or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7030A0"/>
                </a:solidFill>
              </a:rPr>
              <a:t>nuclear</a:t>
            </a:r>
            <a:r>
              <a:rPr lang="en-US" sz="2400" dirty="0"/>
              <a:t>)</a:t>
            </a:r>
            <a:endParaRPr lang="en-US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A58D8-A1EE-0346-B2AD-1C421505D273}"/>
              </a:ext>
            </a:extLst>
          </p:cNvPr>
          <p:cNvSpPr/>
          <p:nvPr/>
        </p:nvSpPr>
        <p:spPr>
          <a:xfrm>
            <a:off x="447230" y="3927204"/>
            <a:ext cx="3735597" cy="156966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refine </a:t>
            </a:r>
            <a:r>
              <a:rPr lang="en-US" sz="2400" dirty="0"/>
              <a:t>the oil we extract from the ground (for burning, and also to make plastics)</a:t>
            </a:r>
            <a:endParaRPr lang="en-US" sz="2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D41884-D40F-A344-AA42-7D4F2FD817DA}"/>
              </a:ext>
            </a:extLst>
          </p:cNvPr>
          <p:cNvSpPr/>
          <p:nvPr/>
        </p:nvSpPr>
        <p:spPr>
          <a:xfrm>
            <a:off x="4289778" y="512148"/>
            <a:ext cx="7811911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Forms</a:t>
            </a:r>
            <a:r>
              <a:rPr lang="en-US" sz="2400" dirty="0"/>
              <a:t> of fossil fuels (coal, oil, gas)</a:t>
            </a:r>
          </a:p>
          <a:p>
            <a:r>
              <a:rPr lang="en-US" sz="2400" b="1" dirty="0"/>
              <a:t>Forms</a:t>
            </a:r>
            <a:r>
              <a:rPr lang="en-US" sz="2400" dirty="0"/>
              <a:t> of renewable fuels: carbohydrates, sugars, alcohols)</a:t>
            </a:r>
            <a:endParaRPr lang="en-US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ADBF08-366A-3E43-927F-B578C90DEAA0}"/>
              </a:ext>
            </a:extLst>
          </p:cNvPr>
          <p:cNvSpPr/>
          <p:nvPr/>
        </p:nvSpPr>
        <p:spPr>
          <a:xfrm>
            <a:off x="5295228" y="5354125"/>
            <a:ext cx="3501532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extract</a:t>
            </a:r>
            <a:r>
              <a:rPr lang="en-US" sz="2400" dirty="0"/>
              <a:t> fossil fuels from the ground</a:t>
            </a:r>
            <a:endParaRPr lang="en-US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9AC351-8203-3942-97B0-AE985C5D9B6C}"/>
              </a:ext>
            </a:extLst>
          </p:cNvPr>
          <p:cNvSpPr/>
          <p:nvPr/>
        </p:nvSpPr>
        <p:spPr>
          <a:xfrm>
            <a:off x="8103845" y="3096207"/>
            <a:ext cx="3735597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What </a:t>
            </a:r>
            <a:r>
              <a:rPr lang="en-US" sz="2400" b="1" dirty="0"/>
              <a:t>burning</a:t>
            </a:r>
            <a:r>
              <a:rPr lang="en-US" sz="2400" dirty="0"/>
              <a:t> has to do with </a:t>
            </a:r>
            <a:r>
              <a:rPr lang="en-US" sz="2400" b="1" dirty="0"/>
              <a:t>chemical</a:t>
            </a:r>
            <a:r>
              <a:rPr lang="en-US" sz="2400" dirty="0"/>
              <a:t> </a:t>
            </a:r>
            <a:r>
              <a:rPr lang="en-US" sz="2400" b="1" dirty="0"/>
              <a:t>bonds</a:t>
            </a:r>
          </a:p>
        </p:txBody>
      </p:sp>
    </p:spTree>
    <p:extLst>
      <p:ext uri="{BB962C8B-B14F-4D97-AF65-F5344CB8AC3E}">
        <p14:creationId xmlns:p14="http://schemas.microsoft.com/office/powerpoint/2010/main" val="147563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0B3188-E96A-314D-84DD-26DAD0B0E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61"/>
          <a:stretch/>
        </p:blipFill>
        <p:spPr>
          <a:xfrm>
            <a:off x="4400933" y="0"/>
            <a:ext cx="7216588" cy="3820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B6D028-C29D-3E48-AA73-762E339B01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4" t="57720" r="57094" b="6208"/>
          <a:stretch/>
        </p:blipFill>
        <p:spPr>
          <a:xfrm>
            <a:off x="294446" y="2998693"/>
            <a:ext cx="3289715" cy="35196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97C776-A588-4540-B067-13A8EA08A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935" y="4047807"/>
            <a:ext cx="3962059" cy="264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6F787F-2926-8646-8A97-8DFC22A2F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759" y="4047807"/>
            <a:ext cx="3967080" cy="264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EDA9CB-83FD-8746-BA0A-4148F79BD3B1}"/>
              </a:ext>
            </a:extLst>
          </p:cNvPr>
          <p:cNvSpPr/>
          <p:nvPr/>
        </p:nvSpPr>
        <p:spPr>
          <a:xfrm>
            <a:off x="469881" y="5456527"/>
            <a:ext cx="277003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Burning coal/oil/gas or </a:t>
            </a:r>
            <a:r>
              <a:rPr lang="en-US" sz="2400" dirty="0">
                <a:solidFill>
                  <a:srgbClr val="00B050"/>
                </a:solidFill>
              </a:rPr>
              <a:t>burning biofuel </a:t>
            </a:r>
          </a:p>
          <a:p>
            <a:r>
              <a:rPr lang="en-US" sz="2400" dirty="0"/>
              <a:t>or </a:t>
            </a:r>
            <a:r>
              <a:rPr lang="en-US" sz="2400" dirty="0">
                <a:solidFill>
                  <a:srgbClr val="00B050"/>
                </a:solidFill>
              </a:rPr>
              <a:t>collecting solar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A65B80-C16D-1B4C-A3E6-A9C57CEA5076}"/>
              </a:ext>
            </a:extLst>
          </p:cNvPr>
          <p:cNvSpPr/>
          <p:nvPr/>
        </p:nvSpPr>
        <p:spPr>
          <a:xfrm>
            <a:off x="3869250" y="5754874"/>
            <a:ext cx="116600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Nuclear fission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1C31C4-3D7E-9446-8C36-35FFD7A9C2B6}"/>
              </a:ext>
            </a:extLst>
          </p:cNvPr>
          <p:cNvSpPr/>
          <p:nvPr/>
        </p:nvSpPr>
        <p:spPr>
          <a:xfrm>
            <a:off x="9133980" y="6056692"/>
            <a:ext cx="1738553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Solar energy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C75BAF-65B7-3D45-96DA-BBA3013B00F5}"/>
              </a:ext>
            </a:extLst>
          </p:cNvPr>
          <p:cNvCxnSpPr>
            <a:cxnSpLocks/>
          </p:cNvCxnSpPr>
          <p:nvPr/>
        </p:nvCxnSpPr>
        <p:spPr>
          <a:xfrm flipV="1">
            <a:off x="2637694" y="2998694"/>
            <a:ext cx="2270482" cy="3227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D3D530-0606-8F48-BE35-465A4B2C0823}"/>
              </a:ext>
            </a:extLst>
          </p:cNvPr>
          <p:cNvCxnSpPr>
            <a:cxnSpLocks/>
          </p:cNvCxnSpPr>
          <p:nvPr/>
        </p:nvCxnSpPr>
        <p:spPr>
          <a:xfrm flipV="1">
            <a:off x="5992011" y="3212211"/>
            <a:ext cx="0" cy="83559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3FE806-3BEE-C14A-9FE9-4F50F8FE86E7}"/>
              </a:ext>
            </a:extLst>
          </p:cNvPr>
          <p:cNvCxnSpPr>
            <a:cxnSpLocks/>
          </p:cNvCxnSpPr>
          <p:nvPr/>
        </p:nvCxnSpPr>
        <p:spPr>
          <a:xfrm flipH="1" flipV="1">
            <a:off x="6320254" y="3185625"/>
            <a:ext cx="2159841" cy="86218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08B4B7B-622F-8DD6-3C39-63CD5E01747F}"/>
              </a:ext>
            </a:extLst>
          </p:cNvPr>
          <p:cNvSpPr/>
          <p:nvPr/>
        </p:nvSpPr>
        <p:spPr>
          <a:xfrm>
            <a:off x="551543" y="1669967"/>
            <a:ext cx="3526970" cy="120032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How we make electricity</a:t>
            </a:r>
            <a:r>
              <a:rPr lang="en-US" sz="2400" dirty="0">
                <a:solidFill>
                  <a:schemeClr val="accent1"/>
                </a:solidFill>
              </a:rPr>
              <a:t> from burning </a:t>
            </a:r>
            <a:r>
              <a:rPr lang="en-US" sz="2400" b="1" dirty="0">
                <a:solidFill>
                  <a:schemeClr val="accent1"/>
                </a:solidFill>
              </a:rPr>
              <a:t>fossil fuels </a:t>
            </a:r>
            <a:r>
              <a:rPr lang="en-US" sz="2400" dirty="0"/>
              <a:t>(or </a:t>
            </a:r>
            <a:r>
              <a:rPr lang="en-US" sz="2400" b="1" dirty="0">
                <a:solidFill>
                  <a:srgbClr val="00B050"/>
                </a:solidFill>
              </a:rPr>
              <a:t>renewables </a:t>
            </a:r>
            <a:r>
              <a:rPr lang="en-US" sz="2400" dirty="0"/>
              <a:t>or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7030A0"/>
                </a:solidFill>
              </a:rPr>
              <a:t>nuclear</a:t>
            </a:r>
            <a:r>
              <a:rPr lang="en-US" sz="2400" dirty="0"/>
              <a:t>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87677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1389489" cy="474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Roadmap for today (adding in renewables)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5BBB2F-74FE-F94E-8BE9-969D99D8DAEC}"/>
              </a:ext>
            </a:extLst>
          </p:cNvPr>
          <p:cNvSpPr/>
          <p:nvPr/>
        </p:nvSpPr>
        <p:spPr>
          <a:xfrm>
            <a:off x="551543" y="1669967"/>
            <a:ext cx="3526970" cy="120032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make electricity</a:t>
            </a:r>
            <a:r>
              <a:rPr lang="en-US" sz="2400" dirty="0"/>
              <a:t> from burning fossil fuels (or renewables or nuclear)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A58D8-A1EE-0346-B2AD-1C421505D273}"/>
              </a:ext>
            </a:extLst>
          </p:cNvPr>
          <p:cNvSpPr/>
          <p:nvPr/>
        </p:nvSpPr>
        <p:spPr>
          <a:xfrm>
            <a:off x="447230" y="3927204"/>
            <a:ext cx="3735597" cy="156966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How we refine </a:t>
            </a:r>
            <a:r>
              <a:rPr lang="en-US" sz="2400" dirty="0">
                <a:solidFill>
                  <a:schemeClr val="accent1"/>
                </a:solidFill>
              </a:rPr>
              <a:t>the oil we extract from the ground (for burning, and also to make plastics)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D41884-D40F-A344-AA42-7D4F2FD817DA}"/>
              </a:ext>
            </a:extLst>
          </p:cNvPr>
          <p:cNvSpPr/>
          <p:nvPr/>
        </p:nvSpPr>
        <p:spPr>
          <a:xfrm>
            <a:off x="4289778" y="512148"/>
            <a:ext cx="7811911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Forms</a:t>
            </a:r>
            <a:r>
              <a:rPr lang="en-US" sz="2400" dirty="0"/>
              <a:t> of fossil fuels (coal, oil, gas)</a:t>
            </a:r>
          </a:p>
          <a:p>
            <a:r>
              <a:rPr lang="en-US" sz="2400" b="1" dirty="0"/>
              <a:t>Forms</a:t>
            </a:r>
            <a:r>
              <a:rPr lang="en-US" sz="2400" dirty="0"/>
              <a:t> of renewable fuels: carbohydrates, sugars, alcohols)</a:t>
            </a:r>
            <a:endParaRPr lang="en-US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ADBF08-366A-3E43-927F-B578C90DEAA0}"/>
              </a:ext>
            </a:extLst>
          </p:cNvPr>
          <p:cNvSpPr/>
          <p:nvPr/>
        </p:nvSpPr>
        <p:spPr>
          <a:xfrm>
            <a:off x="5295228" y="5354125"/>
            <a:ext cx="3501532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extract</a:t>
            </a:r>
            <a:r>
              <a:rPr lang="en-US" sz="2400" dirty="0"/>
              <a:t> fossil fuels from the ground</a:t>
            </a:r>
            <a:endParaRPr lang="en-US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9AC351-8203-3942-97B0-AE985C5D9B6C}"/>
              </a:ext>
            </a:extLst>
          </p:cNvPr>
          <p:cNvSpPr/>
          <p:nvPr/>
        </p:nvSpPr>
        <p:spPr>
          <a:xfrm>
            <a:off x="8103845" y="3096207"/>
            <a:ext cx="3735597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What </a:t>
            </a:r>
            <a:r>
              <a:rPr lang="en-US" sz="2400" b="1" dirty="0"/>
              <a:t>burning</a:t>
            </a:r>
            <a:r>
              <a:rPr lang="en-US" sz="2400" dirty="0"/>
              <a:t> has to do with </a:t>
            </a:r>
            <a:r>
              <a:rPr lang="en-US" sz="2400" b="1" dirty="0"/>
              <a:t>chemical</a:t>
            </a:r>
            <a:r>
              <a:rPr lang="en-US" sz="2400" dirty="0"/>
              <a:t> </a:t>
            </a:r>
            <a:r>
              <a:rPr lang="en-US" sz="2400" b="1" dirty="0"/>
              <a:t>bonds</a:t>
            </a:r>
          </a:p>
        </p:txBody>
      </p:sp>
    </p:spTree>
    <p:extLst>
      <p:ext uri="{BB962C8B-B14F-4D97-AF65-F5344CB8AC3E}">
        <p14:creationId xmlns:p14="http://schemas.microsoft.com/office/powerpoint/2010/main" val="3448631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CEED723-EA5E-484C-AB15-B7A2E0088E62}"/>
              </a:ext>
            </a:extLst>
          </p:cNvPr>
          <p:cNvGrpSpPr/>
          <p:nvPr/>
        </p:nvGrpSpPr>
        <p:grpSpPr>
          <a:xfrm>
            <a:off x="324964" y="360699"/>
            <a:ext cx="10190634" cy="3068181"/>
            <a:chOff x="197642" y="463152"/>
            <a:chExt cx="10190634" cy="3068181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96137A5-1A18-624A-9068-D63A455250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34" b="2310"/>
            <a:stretch/>
          </p:blipFill>
          <p:spPr bwMode="auto">
            <a:xfrm>
              <a:off x="6892722" y="463152"/>
              <a:ext cx="3495554" cy="2847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C2B8877-7A9B-7B41-9C4B-B61D306819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642" y="593202"/>
              <a:ext cx="6037255" cy="2938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F29C04-C1DD-8B45-80A2-BC3BE50D6453}"/>
                </a:ext>
              </a:extLst>
            </p:cNvPr>
            <p:cNvSpPr txBox="1"/>
            <p:nvPr/>
          </p:nvSpPr>
          <p:spPr>
            <a:xfrm>
              <a:off x="5116011" y="1267437"/>
              <a:ext cx="2237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Switchgrass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C4E933-843A-B848-9B02-31F045295F7B}"/>
              </a:ext>
            </a:extLst>
          </p:cNvPr>
          <p:cNvGrpSpPr/>
          <p:nvPr/>
        </p:nvGrpSpPr>
        <p:grpSpPr>
          <a:xfrm>
            <a:off x="7928656" y="3208026"/>
            <a:ext cx="3854371" cy="3066033"/>
            <a:chOff x="5972535" y="3649974"/>
            <a:chExt cx="3854371" cy="3066033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A4DA7A6-A6E1-2D4C-8847-555D54835D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51" b="22599"/>
            <a:stretch/>
          </p:blipFill>
          <p:spPr bwMode="auto">
            <a:xfrm>
              <a:off x="5972535" y="3649974"/>
              <a:ext cx="3854371" cy="3066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6DCFD8-DE84-F64E-8C83-65BE1FBED088}"/>
                </a:ext>
              </a:extLst>
            </p:cNvPr>
            <p:cNvSpPr txBox="1"/>
            <p:nvPr/>
          </p:nvSpPr>
          <p:spPr>
            <a:xfrm>
              <a:off x="6912016" y="5714045"/>
              <a:ext cx="2237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Sugarcane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FFCB30-DA25-1B4B-AFFE-A825802172DC}"/>
              </a:ext>
            </a:extLst>
          </p:cNvPr>
          <p:cNvGrpSpPr/>
          <p:nvPr/>
        </p:nvGrpSpPr>
        <p:grpSpPr>
          <a:xfrm>
            <a:off x="3775274" y="3568726"/>
            <a:ext cx="4153382" cy="3115037"/>
            <a:chOff x="1078375" y="3742962"/>
            <a:chExt cx="4153382" cy="3115037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08E45CE5-1751-2F44-9452-73D0D329EB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375" y="3742962"/>
              <a:ext cx="4153382" cy="311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5E07E9-F54D-1A40-ACC7-8D8A25FACC72}"/>
                </a:ext>
              </a:extLst>
            </p:cNvPr>
            <p:cNvSpPr txBox="1"/>
            <p:nvPr/>
          </p:nvSpPr>
          <p:spPr>
            <a:xfrm>
              <a:off x="2237773" y="4027284"/>
              <a:ext cx="2237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Corn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8B2FCC-77C5-2F4C-AECC-9C0F669D7912}"/>
              </a:ext>
            </a:extLst>
          </p:cNvPr>
          <p:cNvGrpSpPr/>
          <p:nvPr/>
        </p:nvGrpSpPr>
        <p:grpSpPr>
          <a:xfrm>
            <a:off x="775503" y="3622215"/>
            <a:ext cx="2999771" cy="3066501"/>
            <a:chOff x="775503" y="3622215"/>
            <a:chExt cx="2999771" cy="3066501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9417B4B5-E924-624C-9A83-12EF8D1E0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503" y="4041099"/>
              <a:ext cx="2647617" cy="2647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C9E2CD-4D18-0946-A0FC-F7702E1102A9}"/>
                </a:ext>
              </a:extLst>
            </p:cNvPr>
            <p:cNvSpPr txBox="1"/>
            <p:nvPr/>
          </p:nvSpPr>
          <p:spPr>
            <a:xfrm>
              <a:off x="1537502" y="3622215"/>
              <a:ext cx="2237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Fruit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2192001" cy="474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Ethics of biofuels: many are also food, or replace food crops</a:t>
            </a:r>
          </a:p>
        </p:txBody>
      </p:sp>
    </p:spTree>
    <p:extLst>
      <p:ext uri="{BB962C8B-B14F-4D97-AF65-F5344CB8AC3E}">
        <p14:creationId xmlns:p14="http://schemas.microsoft.com/office/powerpoint/2010/main" val="1498766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7A0927A-537D-EFC1-99E7-39B557680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018" y="2204148"/>
            <a:ext cx="6235605" cy="24497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6AB49-90E1-1341-B185-81DE7FB73F24}"/>
              </a:ext>
            </a:extLst>
          </p:cNvPr>
          <p:cNvSpPr txBox="1"/>
          <p:nvPr/>
        </p:nvSpPr>
        <p:spPr>
          <a:xfrm>
            <a:off x="94762" y="888275"/>
            <a:ext cx="4937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Hydrocarbon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Alcohol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Sugar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Acid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Ester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B3C739-6AD5-7449-E935-D0E2EE07D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566" y="732157"/>
            <a:ext cx="2033067" cy="16435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EA7507-E316-AAC3-F1BD-1FD676A58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969" y="579330"/>
            <a:ext cx="3691105" cy="23878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574051-1DC6-F796-6CC9-E721B0E40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62" y="3752214"/>
            <a:ext cx="5317015" cy="23663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14C21F-7211-413E-B4BF-EFA1E017E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74188">
            <a:off x="5558788" y="4428793"/>
            <a:ext cx="6294514" cy="19975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Categories of organic compounds (some are fuels, some just smell nice)</a:t>
            </a:r>
          </a:p>
        </p:txBody>
      </p:sp>
    </p:spTree>
    <p:extLst>
      <p:ext uri="{BB962C8B-B14F-4D97-AF65-F5344CB8AC3E}">
        <p14:creationId xmlns:p14="http://schemas.microsoft.com/office/powerpoint/2010/main" val="1708130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4699323" cy="14236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We can </a:t>
            </a:r>
            <a:r>
              <a:rPr lang="en-US" sz="3000" b="1" i="1" dirty="0">
                <a:latin typeface="+mn-lt"/>
              </a:rPr>
              <a:t>ferment</a:t>
            </a:r>
            <a:r>
              <a:rPr lang="en-US" sz="3000" b="1" dirty="0">
                <a:latin typeface="+mn-lt"/>
              </a:rPr>
              <a:t> sugars, carbohydrates, and cellulosic (leafy) parts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05CC707-A765-894E-BD95-C8A239FA3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124" y="75011"/>
            <a:ext cx="5653470" cy="296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664BA2E-FB46-B84F-B6AE-0B37459DD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453" y="3198003"/>
            <a:ext cx="5244498" cy="34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88AB910-B9AE-E94A-93CE-6BEE622E5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19" y="1559047"/>
            <a:ext cx="3852680" cy="5136907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AE01C396-100D-7018-43D9-D1B724ED9479}"/>
              </a:ext>
            </a:extLst>
          </p:cNvPr>
          <p:cNvSpPr/>
          <p:nvPr/>
        </p:nvSpPr>
        <p:spPr>
          <a:xfrm>
            <a:off x="2979631" y="2414188"/>
            <a:ext cx="4620015" cy="1796114"/>
          </a:xfrm>
          <a:prstGeom prst="arc">
            <a:avLst>
              <a:gd name="adj1" fmla="val 11111666"/>
              <a:gd name="adj2" fmla="val 17730836"/>
            </a:avLst>
          </a:prstGeom>
          <a:ln w="190500"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34F90D6D-DC05-3DC6-7417-B3A417A7047A}"/>
              </a:ext>
            </a:extLst>
          </p:cNvPr>
          <p:cNvSpPr/>
          <p:nvPr/>
        </p:nvSpPr>
        <p:spPr>
          <a:xfrm flipH="1">
            <a:off x="6216308" y="2861627"/>
            <a:ext cx="2362164" cy="3053749"/>
          </a:xfrm>
          <a:prstGeom prst="arc">
            <a:avLst>
              <a:gd name="adj1" fmla="val 11111666"/>
              <a:gd name="adj2" fmla="val 15904759"/>
            </a:avLst>
          </a:prstGeom>
          <a:ln w="190500"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AB75B0-A778-761B-FE1C-F875DA875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17704"/>
            <a:ext cx="1741630" cy="1126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A726C5-6231-1BBC-2364-7A235CEA9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458" y="4388501"/>
            <a:ext cx="1393708" cy="11266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41C95C-04D1-82C2-3C28-5ECC1507D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6147" y="5048901"/>
            <a:ext cx="1393708" cy="11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23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4699323" cy="14236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We can </a:t>
            </a:r>
            <a:r>
              <a:rPr lang="en-US" sz="3000" b="1" i="1" dirty="0">
                <a:latin typeface="+mn-lt"/>
              </a:rPr>
              <a:t>ferment</a:t>
            </a:r>
            <a:r>
              <a:rPr lang="en-US" sz="3000" b="1" dirty="0">
                <a:latin typeface="+mn-lt"/>
              </a:rPr>
              <a:t> sugars, carbohydrates, and cellulosic (leafy) parts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8809F-7575-20A3-CAD3-EBE768778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22"/>
          <a:stretch/>
        </p:blipFill>
        <p:spPr>
          <a:xfrm>
            <a:off x="1221460" y="1817940"/>
            <a:ext cx="8909860" cy="3877519"/>
          </a:xfrm>
          <a:prstGeom prst="rect">
            <a:avLst/>
          </a:prstGeom>
        </p:spPr>
      </p:pic>
      <p:sp>
        <p:nvSpPr>
          <p:cNvPr id="3" name="Arc 2">
            <a:extLst>
              <a:ext uri="{FF2B5EF4-FFF2-40B4-BE49-F238E27FC236}">
                <a16:creationId xmlns:a16="http://schemas.microsoft.com/office/drawing/2014/main" id="{9AFFF1BF-0359-3E2F-58C0-A5836F062687}"/>
              </a:ext>
            </a:extLst>
          </p:cNvPr>
          <p:cNvSpPr/>
          <p:nvPr/>
        </p:nvSpPr>
        <p:spPr>
          <a:xfrm>
            <a:off x="7157155" y="2077154"/>
            <a:ext cx="2032001" cy="1095023"/>
          </a:xfrm>
          <a:prstGeom prst="arc">
            <a:avLst>
              <a:gd name="adj1" fmla="val 11111666"/>
              <a:gd name="adj2" fmla="val 0"/>
            </a:avLst>
          </a:prstGeom>
          <a:ln w="63500"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296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1389489" cy="474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Roadmap for today (adding in renewables)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5BBB2F-74FE-F94E-8BE9-969D99D8DAEC}"/>
              </a:ext>
            </a:extLst>
          </p:cNvPr>
          <p:cNvSpPr/>
          <p:nvPr/>
        </p:nvSpPr>
        <p:spPr>
          <a:xfrm>
            <a:off x="551543" y="1669967"/>
            <a:ext cx="3526970" cy="120032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make electricity</a:t>
            </a:r>
            <a:r>
              <a:rPr lang="en-US" sz="2400" dirty="0"/>
              <a:t> from burning fossil fuels (or anything else)</a:t>
            </a:r>
            <a:endParaRPr lang="en-US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A58D8-A1EE-0346-B2AD-1C421505D273}"/>
              </a:ext>
            </a:extLst>
          </p:cNvPr>
          <p:cNvSpPr/>
          <p:nvPr/>
        </p:nvSpPr>
        <p:spPr>
          <a:xfrm>
            <a:off x="447230" y="3927204"/>
            <a:ext cx="3735597" cy="156966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refine </a:t>
            </a:r>
            <a:r>
              <a:rPr lang="en-US" sz="2400" dirty="0"/>
              <a:t>the oil we extract from the ground (for burning, and also to make plastics)</a:t>
            </a:r>
            <a:endParaRPr lang="en-US" sz="2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D41884-D40F-A344-AA42-7D4F2FD817DA}"/>
              </a:ext>
            </a:extLst>
          </p:cNvPr>
          <p:cNvSpPr/>
          <p:nvPr/>
        </p:nvSpPr>
        <p:spPr>
          <a:xfrm>
            <a:off x="4289778" y="512148"/>
            <a:ext cx="7811911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Forms</a:t>
            </a:r>
            <a:r>
              <a:rPr lang="en-US" sz="2400" dirty="0"/>
              <a:t> of fossil fuels (coal, oil, gas)</a:t>
            </a:r>
          </a:p>
          <a:p>
            <a:r>
              <a:rPr lang="en-US" sz="2400" b="1" dirty="0"/>
              <a:t>Forms</a:t>
            </a:r>
            <a:r>
              <a:rPr lang="en-US" sz="2400" dirty="0"/>
              <a:t> of renewable fuels: carbohydrates, sugars, alcohols)</a:t>
            </a:r>
            <a:endParaRPr lang="en-US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ADBF08-366A-3E43-927F-B578C90DEAA0}"/>
              </a:ext>
            </a:extLst>
          </p:cNvPr>
          <p:cNvSpPr/>
          <p:nvPr/>
        </p:nvSpPr>
        <p:spPr>
          <a:xfrm>
            <a:off x="5295228" y="5354125"/>
            <a:ext cx="3501532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extract</a:t>
            </a:r>
            <a:r>
              <a:rPr lang="en-US" sz="2400" dirty="0"/>
              <a:t> fossil fuels from the ground</a:t>
            </a:r>
            <a:endParaRPr lang="en-US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9AC351-8203-3942-97B0-AE985C5D9B6C}"/>
              </a:ext>
            </a:extLst>
          </p:cNvPr>
          <p:cNvSpPr/>
          <p:nvPr/>
        </p:nvSpPr>
        <p:spPr>
          <a:xfrm>
            <a:off x="8103845" y="3096207"/>
            <a:ext cx="3735597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What </a:t>
            </a:r>
            <a:r>
              <a:rPr lang="en-US" sz="2400" b="1" dirty="0">
                <a:solidFill>
                  <a:schemeClr val="accent1"/>
                </a:solidFill>
              </a:rPr>
              <a:t>burning</a:t>
            </a:r>
            <a:r>
              <a:rPr lang="en-US" sz="2400" dirty="0">
                <a:solidFill>
                  <a:schemeClr val="accent1"/>
                </a:solidFill>
              </a:rPr>
              <a:t> has to do with </a:t>
            </a:r>
            <a:r>
              <a:rPr lang="en-US" sz="2400" b="1" dirty="0">
                <a:solidFill>
                  <a:schemeClr val="accent1"/>
                </a:solidFill>
              </a:rPr>
              <a:t>chemical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bonds</a:t>
            </a:r>
          </a:p>
        </p:txBody>
      </p:sp>
    </p:spTree>
    <p:extLst>
      <p:ext uri="{BB962C8B-B14F-4D97-AF65-F5344CB8AC3E}">
        <p14:creationId xmlns:p14="http://schemas.microsoft.com/office/powerpoint/2010/main" val="395211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Fuel = something that burns</a:t>
            </a:r>
            <a:endParaRPr lang="en-US" sz="3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E7BDF-7891-894F-87CF-C489D4E62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37" y="545713"/>
            <a:ext cx="2531136" cy="262256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FA421BB-0D03-154E-877D-DC9FBAB00111}"/>
              </a:ext>
            </a:extLst>
          </p:cNvPr>
          <p:cNvGrpSpPr/>
          <p:nvPr/>
        </p:nvGrpSpPr>
        <p:grpSpPr>
          <a:xfrm>
            <a:off x="724011" y="3355288"/>
            <a:ext cx="9999785" cy="3353133"/>
            <a:chOff x="504092" y="1086594"/>
            <a:chExt cx="9999785" cy="3353133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9505E94C-690F-5C4F-8392-7D5F5DCE5C56}"/>
                </a:ext>
              </a:extLst>
            </p:cNvPr>
            <p:cNvSpPr/>
            <p:nvPr/>
          </p:nvSpPr>
          <p:spPr>
            <a:xfrm rot="16200000">
              <a:off x="7913446" y="1438553"/>
              <a:ext cx="448310" cy="2389162"/>
            </a:xfrm>
            <a:prstGeom prst="leftBrac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3E7555-FCB8-CA49-8585-6105FC1A2C09}"/>
                </a:ext>
              </a:extLst>
            </p:cNvPr>
            <p:cNvSpPr txBox="1"/>
            <p:nvPr/>
          </p:nvSpPr>
          <p:spPr>
            <a:xfrm>
              <a:off x="6834554" y="2870067"/>
              <a:ext cx="366932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Usually CO</a:t>
              </a:r>
              <a:r>
                <a:rPr lang="en-US" sz="2400" baseline="-25000" dirty="0"/>
                <a:t>2</a:t>
              </a:r>
              <a:r>
                <a:rPr lang="en-US" sz="2400" dirty="0"/>
                <a:t> and H</a:t>
              </a:r>
              <a:r>
                <a:rPr lang="en-US" sz="2400" baseline="-25000" dirty="0"/>
                <a:t>2</a:t>
              </a:r>
              <a:r>
                <a:rPr lang="en-US" sz="2400" dirty="0"/>
                <a:t>O</a:t>
              </a:r>
            </a:p>
            <a:p>
              <a:r>
                <a:rPr lang="en-US" sz="2400" dirty="0"/>
                <a:t>(But there can be other products too … including heat!)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BCED54-5A55-8949-B0C9-91B1E7F43221}"/>
                </a:ext>
              </a:extLst>
            </p:cNvPr>
            <p:cNvSpPr txBox="1"/>
            <p:nvPr/>
          </p:nvSpPr>
          <p:spPr>
            <a:xfrm>
              <a:off x="3423138" y="2856714"/>
              <a:ext cx="267286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Usually O</a:t>
              </a:r>
              <a:r>
                <a:rPr lang="en-US" sz="2400" baseline="-25000" dirty="0"/>
                <a:t>2</a:t>
              </a:r>
              <a:endParaRPr lang="en-US" sz="2400" dirty="0"/>
            </a:p>
            <a:p>
              <a:r>
                <a:rPr lang="en-US" sz="2400" dirty="0"/>
                <a:t>(But can be other oxidizers too)</a:t>
              </a:r>
            </a:p>
            <a:p>
              <a:endParaRPr lang="en-US" sz="2400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99F531C8-F624-0347-A3B5-08E50827A04A}"/>
                </a:ext>
              </a:extLst>
            </p:cNvPr>
            <p:cNvSpPr/>
            <p:nvPr/>
          </p:nvSpPr>
          <p:spPr>
            <a:xfrm rot="16200000">
              <a:off x="1673490" y="1738872"/>
              <a:ext cx="448310" cy="1667023"/>
            </a:xfrm>
            <a:prstGeom prst="leftBrac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5FD7B3-FD43-824B-A950-29A8FB4CBEC6}"/>
                </a:ext>
              </a:extLst>
            </p:cNvPr>
            <p:cNvSpPr txBox="1"/>
            <p:nvPr/>
          </p:nvSpPr>
          <p:spPr>
            <a:xfrm>
              <a:off x="504092" y="2856714"/>
              <a:ext cx="26728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Glucose: </a:t>
              </a:r>
              <a:r>
                <a:rPr lang="en-US" sz="2400" i="1" dirty="0"/>
                <a:t>C</a:t>
              </a:r>
              <a:r>
                <a:rPr lang="en-US" sz="2400" i="1" baseline="-25000" dirty="0"/>
                <a:t>6</a:t>
              </a:r>
              <a:r>
                <a:rPr lang="en-US" sz="2400" i="1" dirty="0"/>
                <a:t>H</a:t>
              </a:r>
              <a:r>
                <a:rPr lang="en-US" sz="2400" i="1" baseline="-25000" dirty="0"/>
                <a:t>12</a:t>
              </a:r>
              <a:r>
                <a:rPr lang="en-US" sz="2400" i="1" dirty="0"/>
                <a:t>O</a:t>
              </a:r>
              <a:r>
                <a:rPr lang="en-US" sz="2400" i="1" baseline="-25000" dirty="0"/>
                <a:t>6</a:t>
              </a:r>
              <a:endParaRPr lang="en-US" sz="2400" dirty="0"/>
            </a:p>
            <a:p>
              <a:r>
                <a:rPr lang="en-US" sz="2400" dirty="0"/>
                <a:t>Coal: </a:t>
              </a:r>
              <a:r>
                <a:rPr lang="en-US" sz="2400" i="1" dirty="0"/>
                <a:t>C(s) </a:t>
              </a:r>
            </a:p>
            <a:p>
              <a:r>
                <a:rPr lang="en-US" sz="2400" dirty="0"/>
                <a:t>Oil/gas: </a:t>
              </a:r>
              <a:r>
                <a:rPr lang="en-US" sz="2400" i="1" dirty="0" err="1"/>
                <a:t>C</a:t>
              </a:r>
              <a:r>
                <a:rPr lang="en-US" sz="2400" i="1" baseline="-25000" dirty="0" err="1"/>
                <a:t>n</a:t>
              </a:r>
              <a:r>
                <a:rPr lang="en-US" sz="2400" i="1" dirty="0" err="1"/>
                <a:t>H</a:t>
              </a:r>
              <a:r>
                <a:rPr lang="en-US" sz="2400" i="1" baseline="-25000" dirty="0" err="1"/>
                <a:t>m</a:t>
              </a:r>
              <a:r>
                <a:rPr lang="en-US" sz="2400" i="1" dirty="0"/>
                <a:t>(l or g)</a:t>
              </a:r>
              <a:endParaRPr lang="en-US" sz="2400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7C510A0-9961-7847-B3A3-5E209FEC0BFD}"/>
                </a:ext>
              </a:extLst>
            </p:cNvPr>
            <p:cNvGrpSpPr/>
            <p:nvPr/>
          </p:nvGrpSpPr>
          <p:grpSpPr>
            <a:xfrm>
              <a:off x="1194609" y="1086594"/>
              <a:ext cx="8266235" cy="1387351"/>
              <a:chOff x="1194609" y="1086594"/>
              <a:chExt cx="8266235" cy="138735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F0E44A3-74C7-924E-BCE2-7FE35B709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4609" y="1086594"/>
                <a:ext cx="8266235" cy="129050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B99DB78-3757-E943-9C4C-CC267AAB2F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1990" r="47746"/>
              <a:stretch/>
            </p:blipFill>
            <p:spPr>
              <a:xfrm>
                <a:off x="5434379" y="1120047"/>
                <a:ext cx="1409115" cy="1353898"/>
              </a:xfrm>
              <a:prstGeom prst="rect">
                <a:avLst/>
              </a:prstGeom>
            </p:spPr>
          </p:pic>
        </p:grp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353FBCF5-659B-1747-85CB-8C13A1299DDF}"/>
                </a:ext>
              </a:extLst>
            </p:cNvPr>
            <p:cNvSpPr/>
            <p:nvPr/>
          </p:nvSpPr>
          <p:spPr>
            <a:xfrm rot="16200000">
              <a:off x="4015643" y="1406677"/>
              <a:ext cx="448310" cy="2389162"/>
            </a:xfrm>
            <a:prstGeom prst="leftBrac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6A48086-29BE-9649-B02D-46005833B7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879"/>
          <a:stretch/>
        </p:blipFill>
        <p:spPr>
          <a:xfrm>
            <a:off x="4802138" y="57088"/>
            <a:ext cx="4504669" cy="31111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4401D8E-6A91-1246-9639-8A39B4616233}"/>
              </a:ext>
            </a:extLst>
          </p:cNvPr>
          <p:cNvSpPr/>
          <p:nvPr/>
        </p:nvSpPr>
        <p:spPr>
          <a:xfrm>
            <a:off x="9443294" y="378937"/>
            <a:ext cx="2537555" cy="1233746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What </a:t>
            </a:r>
            <a:r>
              <a:rPr lang="en-US" sz="2400" b="1" dirty="0">
                <a:solidFill>
                  <a:schemeClr val="accent1"/>
                </a:solidFill>
              </a:rPr>
              <a:t>burning</a:t>
            </a:r>
            <a:r>
              <a:rPr lang="en-US" sz="2400" dirty="0">
                <a:solidFill>
                  <a:schemeClr val="accent1"/>
                </a:solidFill>
              </a:rPr>
              <a:t> has to do with </a:t>
            </a:r>
            <a:r>
              <a:rPr lang="en-US" sz="2400" b="1" dirty="0">
                <a:solidFill>
                  <a:schemeClr val="accent1"/>
                </a:solidFill>
              </a:rPr>
              <a:t>chemical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bonds</a:t>
            </a:r>
          </a:p>
        </p:txBody>
      </p:sp>
    </p:spTree>
    <p:extLst>
      <p:ext uri="{BB962C8B-B14F-4D97-AF65-F5344CB8AC3E}">
        <p14:creationId xmlns:p14="http://schemas.microsoft.com/office/powerpoint/2010/main" val="373697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Net heat released is due to the difference in bond strength</a:t>
            </a:r>
            <a:endParaRPr lang="en-US" sz="3000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B73EB1-90A6-4A41-9ABD-5C554B6226D8}"/>
              </a:ext>
            </a:extLst>
          </p:cNvPr>
          <p:cNvGrpSpPr/>
          <p:nvPr/>
        </p:nvGrpSpPr>
        <p:grpSpPr>
          <a:xfrm>
            <a:off x="198442" y="1023363"/>
            <a:ext cx="7387077" cy="6928740"/>
            <a:chOff x="2309630" y="1937763"/>
            <a:chExt cx="7387077" cy="69287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F06F79-0806-9848-A123-B57A63B8AB2F}"/>
                </a:ext>
              </a:extLst>
            </p:cNvPr>
            <p:cNvGrpSpPr/>
            <p:nvPr/>
          </p:nvGrpSpPr>
          <p:grpSpPr>
            <a:xfrm>
              <a:off x="2309630" y="2534194"/>
              <a:ext cx="6716801" cy="4017241"/>
              <a:chOff x="1695714" y="1162595"/>
              <a:chExt cx="7864799" cy="510145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86EE0FB-0685-3F4D-B7CB-93001057E526}"/>
                  </a:ext>
                </a:extLst>
              </p:cNvPr>
              <p:cNvGrpSpPr/>
              <p:nvPr/>
            </p:nvGrpSpPr>
            <p:grpSpPr>
              <a:xfrm>
                <a:off x="1695714" y="1162595"/>
                <a:ext cx="7015637" cy="5101457"/>
                <a:chOff x="1264639" y="1476103"/>
                <a:chExt cx="7015637" cy="5101457"/>
              </a:xfrm>
            </p:grpSpPr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7767B6C0-FAD8-1343-BCC9-FEDE40AAFD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30490" y="1476103"/>
                  <a:ext cx="0" cy="5101457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BCD1246-7B73-0347-8F56-81C59F734AEA}"/>
                    </a:ext>
                  </a:extLst>
                </p:cNvPr>
                <p:cNvSpPr txBox="1"/>
                <p:nvPr/>
              </p:nvSpPr>
              <p:spPr>
                <a:xfrm rot="16200000">
                  <a:off x="534323" y="4877150"/>
                  <a:ext cx="2001202" cy="5405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Energy</a:t>
                  </a: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F6F78080-55B5-9F47-B25E-368A0C7ADD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27886" y="6560235"/>
                  <a:ext cx="6452390" cy="1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C3D19F0C-9972-A648-BEF0-A8EB811F506C}"/>
                  </a:ext>
                </a:extLst>
              </p:cNvPr>
              <p:cNvSpPr/>
              <p:nvPr/>
            </p:nvSpPr>
            <p:spPr>
              <a:xfrm>
                <a:off x="2952265" y="1666687"/>
                <a:ext cx="5656115" cy="3524625"/>
              </a:xfrm>
              <a:custGeom>
                <a:avLst/>
                <a:gdLst>
                  <a:gd name="connsiteX0" fmla="*/ 0 w 5068389"/>
                  <a:gd name="connsiteY0" fmla="*/ 646737 h 2725452"/>
                  <a:gd name="connsiteX1" fmla="*/ 470263 w 5068389"/>
                  <a:gd name="connsiteY1" fmla="*/ 659800 h 2725452"/>
                  <a:gd name="connsiteX2" fmla="*/ 822960 w 5068389"/>
                  <a:gd name="connsiteY2" fmla="*/ 516109 h 2725452"/>
                  <a:gd name="connsiteX3" fmla="*/ 822960 w 5068389"/>
                  <a:gd name="connsiteY3" fmla="*/ 516109 h 2725452"/>
                  <a:gd name="connsiteX4" fmla="*/ 1175657 w 5068389"/>
                  <a:gd name="connsiteY4" fmla="*/ 137286 h 2725452"/>
                  <a:gd name="connsiteX5" fmla="*/ 1567543 w 5068389"/>
                  <a:gd name="connsiteY5" fmla="*/ 6657 h 2725452"/>
                  <a:gd name="connsiteX6" fmla="*/ 1854926 w 5068389"/>
                  <a:gd name="connsiteY6" fmla="*/ 32783 h 2725452"/>
                  <a:gd name="connsiteX7" fmla="*/ 2116183 w 5068389"/>
                  <a:gd name="connsiteY7" fmla="*/ 150349 h 2725452"/>
                  <a:gd name="connsiteX8" fmla="*/ 2377440 w 5068389"/>
                  <a:gd name="connsiteY8" fmla="*/ 516109 h 2725452"/>
                  <a:gd name="connsiteX9" fmla="*/ 2664823 w 5068389"/>
                  <a:gd name="connsiteY9" fmla="*/ 1090874 h 2725452"/>
                  <a:gd name="connsiteX10" fmla="*/ 2913017 w 5068389"/>
                  <a:gd name="connsiteY10" fmla="*/ 1796269 h 2725452"/>
                  <a:gd name="connsiteX11" fmla="*/ 3108960 w 5068389"/>
                  <a:gd name="connsiteY11" fmla="*/ 2371034 h 2725452"/>
                  <a:gd name="connsiteX12" fmla="*/ 3291840 w 5068389"/>
                  <a:gd name="connsiteY12" fmla="*/ 2593103 h 2725452"/>
                  <a:gd name="connsiteX13" fmla="*/ 3670663 w 5068389"/>
                  <a:gd name="connsiteY13" fmla="*/ 2710669 h 2725452"/>
                  <a:gd name="connsiteX14" fmla="*/ 4271554 w 5068389"/>
                  <a:gd name="connsiteY14" fmla="*/ 2723732 h 2725452"/>
                  <a:gd name="connsiteX15" fmla="*/ 4976949 w 5068389"/>
                  <a:gd name="connsiteY15" fmla="*/ 2723732 h 2725452"/>
                  <a:gd name="connsiteX16" fmla="*/ 5068389 w 5068389"/>
                  <a:gd name="connsiteY16" fmla="*/ 2723732 h 272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68389" h="2725452">
                    <a:moveTo>
                      <a:pt x="0" y="646737"/>
                    </a:moveTo>
                    <a:cubicBezTo>
                      <a:pt x="166551" y="664154"/>
                      <a:pt x="333103" y="681571"/>
                      <a:pt x="470263" y="659800"/>
                    </a:cubicBezTo>
                    <a:cubicBezTo>
                      <a:pt x="607423" y="638029"/>
                      <a:pt x="822960" y="516109"/>
                      <a:pt x="822960" y="516109"/>
                    </a:cubicBezTo>
                    <a:lnTo>
                      <a:pt x="822960" y="516109"/>
                    </a:lnTo>
                    <a:cubicBezTo>
                      <a:pt x="881743" y="452972"/>
                      <a:pt x="1051560" y="222195"/>
                      <a:pt x="1175657" y="137286"/>
                    </a:cubicBezTo>
                    <a:cubicBezTo>
                      <a:pt x="1299754" y="52377"/>
                      <a:pt x="1454332" y="24074"/>
                      <a:pt x="1567543" y="6657"/>
                    </a:cubicBezTo>
                    <a:cubicBezTo>
                      <a:pt x="1680755" y="-10760"/>
                      <a:pt x="1763486" y="8834"/>
                      <a:pt x="1854926" y="32783"/>
                    </a:cubicBezTo>
                    <a:cubicBezTo>
                      <a:pt x="1946366" y="56732"/>
                      <a:pt x="2029097" y="69795"/>
                      <a:pt x="2116183" y="150349"/>
                    </a:cubicBezTo>
                    <a:cubicBezTo>
                      <a:pt x="2203269" y="230903"/>
                      <a:pt x="2286000" y="359355"/>
                      <a:pt x="2377440" y="516109"/>
                    </a:cubicBezTo>
                    <a:cubicBezTo>
                      <a:pt x="2468880" y="672863"/>
                      <a:pt x="2575560" y="877514"/>
                      <a:pt x="2664823" y="1090874"/>
                    </a:cubicBezTo>
                    <a:cubicBezTo>
                      <a:pt x="2754086" y="1304234"/>
                      <a:pt x="2838994" y="1582909"/>
                      <a:pt x="2913017" y="1796269"/>
                    </a:cubicBezTo>
                    <a:cubicBezTo>
                      <a:pt x="2987040" y="2009629"/>
                      <a:pt x="3045823" y="2238228"/>
                      <a:pt x="3108960" y="2371034"/>
                    </a:cubicBezTo>
                    <a:cubicBezTo>
                      <a:pt x="3172097" y="2503840"/>
                      <a:pt x="3198223" y="2536497"/>
                      <a:pt x="3291840" y="2593103"/>
                    </a:cubicBezTo>
                    <a:cubicBezTo>
                      <a:pt x="3385457" y="2649709"/>
                      <a:pt x="3507377" y="2688898"/>
                      <a:pt x="3670663" y="2710669"/>
                    </a:cubicBezTo>
                    <a:cubicBezTo>
                      <a:pt x="3833949" y="2732441"/>
                      <a:pt x="4271554" y="2723732"/>
                      <a:pt x="4271554" y="2723732"/>
                    </a:cubicBezTo>
                    <a:lnTo>
                      <a:pt x="4976949" y="2723732"/>
                    </a:lnTo>
                    <a:lnTo>
                      <a:pt x="5068389" y="2723732"/>
                    </a:lnTo>
                  </a:path>
                </a:pathLst>
              </a:custGeom>
              <a:noFill/>
              <a:ln w="635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1C8F93-3104-3249-8E8F-9359C6E5DF46}"/>
                  </a:ext>
                </a:extLst>
              </p:cNvPr>
              <p:cNvSpPr txBox="1"/>
              <p:nvPr/>
            </p:nvSpPr>
            <p:spPr>
              <a:xfrm>
                <a:off x="6949398" y="5317533"/>
                <a:ext cx="2611115" cy="58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2H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O + CO</a:t>
                </a:r>
                <a:r>
                  <a:rPr lang="en-US" sz="2400" baseline="-25000" dirty="0"/>
                  <a:t>2</a:t>
                </a:r>
                <a:endParaRPr lang="en-US" sz="2400" dirty="0"/>
              </a:p>
            </p:txBody>
          </p:sp>
        </p:grp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768C202B-9A66-0445-B87C-D099D2C2A2A0}"/>
                </a:ext>
              </a:extLst>
            </p:cNvPr>
            <p:cNvSpPr/>
            <p:nvPr/>
          </p:nvSpPr>
          <p:spPr>
            <a:xfrm>
              <a:off x="3604001" y="2791876"/>
              <a:ext cx="1941935" cy="1839180"/>
            </a:xfrm>
            <a:prstGeom prst="arc">
              <a:avLst>
                <a:gd name="adj1" fmla="val 12624663"/>
                <a:gd name="adj2" fmla="val 16064372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2742A346-A3C1-F24F-A14F-04002844D94F}"/>
                </a:ext>
              </a:extLst>
            </p:cNvPr>
            <p:cNvSpPr/>
            <p:nvPr/>
          </p:nvSpPr>
          <p:spPr>
            <a:xfrm>
              <a:off x="3753253" y="2609403"/>
              <a:ext cx="2950699" cy="6257100"/>
            </a:xfrm>
            <a:prstGeom prst="arc">
              <a:avLst>
                <a:gd name="adj1" fmla="val 17160448"/>
                <a:gd name="adj2" fmla="val 20786421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FC2E506-66A9-4440-874A-919976882273}"/>
                </a:ext>
              </a:extLst>
            </p:cNvPr>
            <p:cNvCxnSpPr>
              <a:cxnSpLocks/>
            </p:cNvCxnSpPr>
            <p:nvPr/>
          </p:nvCxnSpPr>
          <p:spPr>
            <a:xfrm>
              <a:off x="6953668" y="3644537"/>
              <a:ext cx="0" cy="1959429"/>
            </a:xfrm>
            <a:prstGeom prst="straightConnector1">
              <a:avLst/>
            </a:prstGeom>
            <a:ln w="1270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06599ED-C077-9E4B-A37C-33F9951DAD2C}"/>
                </a:ext>
              </a:extLst>
            </p:cNvPr>
            <p:cNvCxnSpPr>
              <a:cxnSpLocks/>
            </p:cNvCxnSpPr>
            <p:nvPr/>
          </p:nvCxnSpPr>
          <p:spPr>
            <a:xfrm>
              <a:off x="3382767" y="3644537"/>
              <a:ext cx="6055775" cy="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997B881-D97E-5049-8BB0-4DFC2F408452}"/>
                    </a:ext>
                  </a:extLst>
                </p:cNvPr>
                <p:cNvSpPr txBox="1"/>
                <p:nvPr/>
              </p:nvSpPr>
              <p:spPr>
                <a:xfrm>
                  <a:off x="7172316" y="4039191"/>
                  <a:ext cx="2524391" cy="9936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Net heat released =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−802.4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997B881-D97E-5049-8BB0-4DFC2F4084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2316" y="4039191"/>
                  <a:ext cx="2524391" cy="993605"/>
                </a:xfrm>
                <a:prstGeom prst="rect">
                  <a:avLst/>
                </a:prstGeom>
                <a:blipFill>
                  <a:blip r:embed="rId2"/>
                  <a:stretch>
                    <a:fillRect l="-3500" t="-6329" r="-1000" b="-50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727235-46B4-954A-B6B0-F28296386DD2}"/>
                </a:ext>
              </a:extLst>
            </p:cNvPr>
            <p:cNvSpPr txBox="1"/>
            <p:nvPr/>
          </p:nvSpPr>
          <p:spPr>
            <a:xfrm>
              <a:off x="2969940" y="3953745"/>
              <a:ext cx="19419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CH</a:t>
              </a:r>
              <a:r>
                <a:rPr lang="en-US" sz="2400" baseline="-25000" dirty="0"/>
                <a:t>4</a:t>
              </a:r>
              <a:r>
                <a:rPr lang="en-US" sz="2400" dirty="0"/>
                <a:t> + 2O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B066A9-02D2-604B-88DA-2F4CD2B3AB22}"/>
                </a:ext>
              </a:extLst>
            </p:cNvPr>
            <p:cNvSpPr txBox="1"/>
            <p:nvPr/>
          </p:nvSpPr>
          <p:spPr>
            <a:xfrm>
              <a:off x="3358996" y="1937763"/>
              <a:ext cx="2436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Bonds breaking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2E868D-6B69-FE40-B97B-5ADF9F536389}"/>
                </a:ext>
              </a:extLst>
            </p:cNvPr>
            <p:cNvSpPr txBox="1"/>
            <p:nvPr/>
          </p:nvSpPr>
          <p:spPr>
            <a:xfrm>
              <a:off x="6481566" y="1960879"/>
              <a:ext cx="2917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Bonds forming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7332FC6-97FD-BB43-8D16-2084CDBA1842}"/>
              </a:ext>
            </a:extLst>
          </p:cNvPr>
          <p:cNvSpPr txBox="1"/>
          <p:nvPr/>
        </p:nvSpPr>
        <p:spPr>
          <a:xfrm>
            <a:off x="8027901" y="2433363"/>
            <a:ext cx="396565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long as the bonds forming are stronger than the bonds that are breaking, heat is released!</a:t>
            </a:r>
          </a:p>
          <a:p>
            <a:endParaRPr lang="en-US" sz="2400" dirty="0"/>
          </a:p>
          <a:p>
            <a:r>
              <a:rPr lang="en-US" sz="2400" dirty="0"/>
              <a:t>This is often the case because </a:t>
            </a:r>
            <a:r>
              <a:rPr lang="en-US" sz="2400" b="1" dirty="0"/>
              <a:t>O=O</a:t>
            </a:r>
            <a:r>
              <a:rPr lang="en-US" sz="2400" dirty="0"/>
              <a:t> is </a:t>
            </a:r>
            <a:r>
              <a:rPr lang="en-US" sz="2400" b="1" dirty="0"/>
              <a:t>pretty weak for a double bond </a:t>
            </a:r>
            <a:r>
              <a:rPr lang="en-US" sz="2400" dirty="0"/>
              <a:t>(only 500 kJ/mol), whereas </a:t>
            </a:r>
            <a:r>
              <a:rPr lang="en-US" sz="2400" b="1" dirty="0"/>
              <a:t>C=O</a:t>
            </a:r>
            <a:r>
              <a:rPr lang="en-US" sz="2400" dirty="0"/>
              <a:t> is </a:t>
            </a:r>
            <a:r>
              <a:rPr lang="en-US" sz="2400" b="1" dirty="0"/>
              <a:t>pretty strong for a double bond </a:t>
            </a:r>
            <a:r>
              <a:rPr lang="en-US" sz="2400" dirty="0"/>
              <a:t>(800 kJ/mol) 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53652B-373C-E248-9EBC-BE0209B54B59}"/>
              </a:ext>
            </a:extLst>
          </p:cNvPr>
          <p:cNvSpPr/>
          <p:nvPr/>
        </p:nvSpPr>
        <p:spPr>
          <a:xfrm>
            <a:off x="9443294" y="378937"/>
            <a:ext cx="2537555" cy="1233746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What </a:t>
            </a:r>
            <a:r>
              <a:rPr lang="en-US" sz="2400" b="1" dirty="0">
                <a:solidFill>
                  <a:schemeClr val="accent1"/>
                </a:solidFill>
              </a:rPr>
              <a:t>burning</a:t>
            </a:r>
            <a:r>
              <a:rPr lang="en-US" sz="2400" dirty="0">
                <a:solidFill>
                  <a:schemeClr val="accent1"/>
                </a:solidFill>
              </a:rPr>
              <a:t> has to do with </a:t>
            </a:r>
            <a:r>
              <a:rPr lang="en-US" sz="2400" b="1" dirty="0">
                <a:solidFill>
                  <a:schemeClr val="accent1"/>
                </a:solidFill>
              </a:rPr>
              <a:t>chemical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bonds</a:t>
            </a:r>
          </a:p>
        </p:txBody>
      </p:sp>
    </p:spTree>
    <p:extLst>
      <p:ext uri="{BB962C8B-B14F-4D97-AF65-F5344CB8AC3E}">
        <p14:creationId xmlns:p14="http://schemas.microsoft.com/office/powerpoint/2010/main" val="817261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How do we </a:t>
            </a:r>
            <a:r>
              <a:rPr lang="en-US" sz="3000" b="1" i="1" dirty="0">
                <a:latin typeface="+mn-lt"/>
              </a:rPr>
              <a:t>know</a:t>
            </a:r>
            <a:r>
              <a:rPr lang="en-US" sz="3000" b="1" dirty="0">
                <a:latin typeface="+mn-lt"/>
              </a:rPr>
              <a:t> those numbers?</a:t>
            </a:r>
            <a:endParaRPr lang="en-US" sz="30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D9248-B9CF-B243-BF0A-2CAC2C9E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232" y="881638"/>
            <a:ext cx="6657278" cy="54016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6697B9-C56B-874A-A1C9-60EA5F7E923A}"/>
              </a:ext>
            </a:extLst>
          </p:cNvPr>
          <p:cNvSpPr/>
          <p:nvPr/>
        </p:nvSpPr>
        <p:spPr>
          <a:xfrm>
            <a:off x="267690" y="2751459"/>
            <a:ext cx="18504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Bomb calorimeter</a:t>
            </a:r>
          </a:p>
          <a:p>
            <a:r>
              <a:rPr lang="en-US" sz="2400" b="1" dirty="0"/>
              <a:t>(lab)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C0C7D5-4030-6432-7AFB-E1A10CB79B6B}"/>
              </a:ext>
            </a:extLst>
          </p:cNvPr>
          <p:cNvSpPr/>
          <p:nvPr/>
        </p:nvSpPr>
        <p:spPr>
          <a:xfrm>
            <a:off x="9443294" y="378937"/>
            <a:ext cx="2537555" cy="1233746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What </a:t>
            </a:r>
            <a:r>
              <a:rPr lang="en-US" sz="2400" b="1" dirty="0">
                <a:solidFill>
                  <a:schemeClr val="accent1"/>
                </a:solidFill>
              </a:rPr>
              <a:t>burning</a:t>
            </a:r>
            <a:r>
              <a:rPr lang="en-US" sz="2400" dirty="0">
                <a:solidFill>
                  <a:schemeClr val="accent1"/>
                </a:solidFill>
              </a:rPr>
              <a:t> has to do with </a:t>
            </a:r>
            <a:r>
              <a:rPr lang="en-US" sz="2400" b="1" dirty="0">
                <a:solidFill>
                  <a:schemeClr val="accent1"/>
                </a:solidFill>
              </a:rPr>
              <a:t>chemical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bonds</a:t>
            </a:r>
          </a:p>
        </p:txBody>
      </p:sp>
    </p:spTree>
    <p:extLst>
      <p:ext uri="{BB962C8B-B14F-4D97-AF65-F5344CB8AC3E}">
        <p14:creationId xmlns:p14="http://schemas.microsoft.com/office/powerpoint/2010/main" val="3696236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Measuring vs getting info from labels</a:t>
            </a:r>
            <a:endParaRPr lang="en-US" sz="3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00FF0E-EE99-984F-93EA-9807AFDF3D2D}"/>
                  </a:ext>
                </a:extLst>
              </p:cNvPr>
              <p:cNvSpPr txBox="1"/>
              <p:nvPr/>
            </p:nvSpPr>
            <p:spPr>
              <a:xfrm>
                <a:off x="131496" y="1002246"/>
                <a:ext cx="5407913" cy="5802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Summary of bomb calorimetry equations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heat released </a:t>
                </a:r>
                <a:r>
                  <a:rPr lang="en-US" sz="2400" dirty="0"/>
                  <a:t>depends on how much the temperature went up: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𝟏𝟎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𝒌𝑱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℃</m:t>
                        </m:r>
                      </m:den>
                    </m:f>
                  </m:oMath>
                </a14:m>
                <a:r>
                  <a:rPr lang="en-US" sz="2400" dirty="0"/>
                  <a:t> is based on how much water there is in the calorimeter. Then the </a:t>
                </a:r>
                <a:r>
                  <a:rPr lang="en-US" sz="2400" b="1" dirty="0"/>
                  <a:t>specific enthalpy of combustion </a:t>
                </a:r>
                <a:r>
                  <a:rPr lang="en-US" sz="2400" dirty="0"/>
                  <a:t>is 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𝐇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2400" b="1" i="1" dirty="0"/>
              </a:p>
              <a:p>
                <a:endParaRPr lang="en-US" sz="2400" i="1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is the mass of the sample you put in the cup (before you burn it!!!)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00FF0E-EE99-984F-93EA-9807AFDF3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96" y="1002246"/>
                <a:ext cx="5407913" cy="5802038"/>
              </a:xfrm>
              <a:prstGeom prst="rect">
                <a:avLst/>
              </a:prstGeom>
              <a:blipFill>
                <a:blip r:embed="rId2"/>
                <a:stretch>
                  <a:fillRect l="-1874" t="-873" r="-2576" b="-1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C708CEC-CE1E-E787-CD8E-B1312823531E}"/>
              </a:ext>
            </a:extLst>
          </p:cNvPr>
          <p:cNvSpPr txBox="1"/>
          <p:nvPr/>
        </p:nvSpPr>
        <p:spPr>
          <a:xfrm>
            <a:off x="6459409" y="1003953"/>
            <a:ext cx="54079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Summary of </a:t>
            </a:r>
          </a:p>
          <a:p>
            <a:r>
              <a:rPr lang="en-US" sz="2400" b="1" u="sng" dirty="0"/>
              <a:t>nutrition equations</a:t>
            </a:r>
          </a:p>
          <a:p>
            <a:endParaRPr lang="en-US" sz="2400" dirty="0"/>
          </a:p>
          <a:p>
            <a:r>
              <a:rPr lang="en-US" sz="2400" b="1" dirty="0"/>
              <a:t>1 Calorie = 1 kcal = 1000 calories</a:t>
            </a:r>
          </a:p>
          <a:p>
            <a:endParaRPr lang="en-US" sz="2400" b="1" dirty="0"/>
          </a:p>
          <a:p>
            <a:r>
              <a:rPr lang="en-US" sz="2400" b="1" dirty="0"/>
              <a:t>1 kcal = 4.18 kJ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specific enthalpy of combustion </a:t>
            </a:r>
            <a:r>
              <a:rPr lang="en-US" sz="2400" dirty="0"/>
              <a:t>(or digestion)</a:t>
            </a:r>
            <a:r>
              <a:rPr lang="en-US" sz="2400" b="1" dirty="0"/>
              <a:t> </a:t>
            </a:r>
            <a:r>
              <a:rPr lang="en-US" sz="2400" dirty="0"/>
              <a:t>is the energy per serving divided by the grams per serving.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CAC62D-C154-3E03-35B1-1AB1EE6FF49A}"/>
              </a:ext>
            </a:extLst>
          </p:cNvPr>
          <p:cNvSpPr txBox="1"/>
          <p:nvPr/>
        </p:nvSpPr>
        <p:spPr>
          <a:xfrm>
            <a:off x="6459409" y="4881217"/>
            <a:ext cx="54079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Your task </a:t>
            </a:r>
            <a:r>
              <a:rPr lang="en-US" sz="2400" dirty="0"/>
              <a:t>… what’s the fuel with the highest specific enthalpy of combustion (also called energy density): wood pellets, cooking oil, or option #3? How do they compare with fossil fuels?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315756-193F-966E-155C-8ED38AA0DD46}"/>
              </a:ext>
            </a:extLst>
          </p:cNvPr>
          <p:cNvSpPr/>
          <p:nvPr/>
        </p:nvSpPr>
        <p:spPr>
          <a:xfrm>
            <a:off x="9443294" y="378937"/>
            <a:ext cx="2537555" cy="1233746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What </a:t>
            </a:r>
            <a:r>
              <a:rPr lang="en-US" sz="2400" b="1" dirty="0">
                <a:solidFill>
                  <a:schemeClr val="accent1"/>
                </a:solidFill>
              </a:rPr>
              <a:t>burning</a:t>
            </a:r>
            <a:r>
              <a:rPr lang="en-US" sz="2400" dirty="0">
                <a:solidFill>
                  <a:schemeClr val="accent1"/>
                </a:solidFill>
              </a:rPr>
              <a:t> has to do with </a:t>
            </a:r>
            <a:r>
              <a:rPr lang="en-US" sz="2400" b="1" dirty="0">
                <a:solidFill>
                  <a:schemeClr val="accent1"/>
                </a:solidFill>
              </a:rPr>
              <a:t>chemical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bonds</a:t>
            </a:r>
          </a:p>
        </p:txBody>
      </p:sp>
    </p:spTree>
    <p:extLst>
      <p:ext uri="{BB962C8B-B14F-4D97-AF65-F5344CB8AC3E}">
        <p14:creationId xmlns:p14="http://schemas.microsoft.com/office/powerpoint/2010/main" val="1456693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980</Words>
  <Application>Microsoft Macintosh PowerPoint</Application>
  <PresentationFormat>Widescreen</PresentationFormat>
  <Paragraphs>123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Fuel = something that burns</vt:lpstr>
      <vt:lpstr>Net heat released is due to the difference in bond strength</vt:lpstr>
      <vt:lpstr>How do we know those numbers?</vt:lpstr>
      <vt:lpstr>Measuring vs getting info from labels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15</cp:revision>
  <dcterms:created xsi:type="dcterms:W3CDTF">2022-04-15T15:57:14Z</dcterms:created>
  <dcterms:modified xsi:type="dcterms:W3CDTF">2022-04-15T18:39:56Z</dcterms:modified>
</cp:coreProperties>
</file>